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2.xml" ContentType="application/vnd.openxmlformats-officedocument.presentationml.slide+xml"/>
  <Override PartName="/ppt/slideLayouts/slideLayout12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23.xml" ContentType="application/vnd.openxmlformats-officedocument.presentationml.slideLayout+xml"/>
  <Override PartName="/ppt/slideMasters/slideMaster3.xml" ContentType="application/vnd.openxmlformats-officedocument.presentationml.slideMaster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687" r:id="rId8"/>
    <p:sldMasterId id="2147483688" r:id="rId10"/>
  </p:sldMasterIdLst>
  <p:sldIdLst>
    <p:sldId id="256" r:id="rId2"/>
    <p:sldId id="257" r:id="rId7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0" d="100"/>
          <a:sy n="90" d="100"/>
        </p:scale>
        <p:origin x="4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7" Type="http://schemas.openxmlformats.org/officeDocument/2006/relationships/slide" Target="slides/slide2.xml"/><Relationship Id="rId8" Type="http://schemas.openxmlformats.org/officeDocument/2006/relationships/slideMaster" Target="slideMasters/slideMaster2.xml"/><Relationship Id="rId9" Type="http://schemas.openxmlformats.org/officeDocument/2006/relationships/slide" Target="slides/slide3.xml"/><Relationship Id="rId10" Type="http://schemas.openxmlformats.org/officeDocument/2006/relationships/slideMaster" Target="slideMasters/slideMaster3.xml"/></Relationships>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
</file>

<file path=ppt/slideLayouts/_rels/slideLayout1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
</file>

<file path=ppt/slideLayouts/_rels/slideLayout1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
</file>

<file path=ppt/slideLayouts/_rels/slideLayout1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
</file>

<file path=ppt/slideLayouts/_rels/slideLayout1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
</file>

<file path=ppt/slideLayouts/_rels/slideLayout1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
</file>

<file path=ppt/slideLayouts/_rels/slideLayout1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
</file>

<file path=ppt/slideLayouts/_rels/slideLayout1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
</file>

<file path=ppt/slideLayouts/_rels/slideLayout2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
</file>

<file path=ppt/slideLayouts/_rels/slideLayout2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
</file>

<file path=ppt/slideLayouts/_rels/slideLayout2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
</file>

<file path=ppt/slideLayouts/_rels/slideLayout2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
</file>

<file path=ppt/slideLayouts/_rels/slideLayout2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
</file>

<file path=ppt/slideLayouts/_rels/slideLayout2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
</file>

<file path=ppt/slideLayouts/_rels/slideLayout2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
</file>

<file path=ppt/slideLayouts/_rels/slideLayout2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
</file>

<file path=ppt/slideLayouts/_rels/slideLayout2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
</file>

<file path=ppt/slideLayouts/_rels/slideLayout3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
</file>

<file path=ppt/slideLayouts/_rels/slideLayout3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
</file>

<file path=ppt/slideLayouts/_rels/slideLayout3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203EE-A00F-A1A3-B3DB-7546E21245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C5E1FF-4E78-7CF5-D6FF-BD6B4669CE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776FC4-BC29-6D5B-88E0-715978904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0CFF3-34FC-9C1F-E8B3-2DC85DC2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898D8-04AC-C909-FE4C-0D096395E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2555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AAA3B-5B79-67C4-61D0-7A9F3D73A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94BD86-85AA-9ADF-D485-312110BB18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1400D2-D0F7-66AB-5509-6B261C32E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7D013-ABC8-EDA8-45D1-5FEF1DCB3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F133E-9099-5203-5585-CA8B8332A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2665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FB9416-F215-A08A-2E49-8514FC0FC0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82EB45-7015-5CED-BBBD-4696AFBE3C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8144E-24E6-E972-FD26-34C9C0832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B7CA3-BA67-57F5-37F4-E4781C92A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6312E-4915-0A84-A58E-367BEDFA8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8431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FE1296-BAA5-588B-4980-798534A19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BF8337-F5AB-8A42-C0C9-B060DCFFE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CD090F-507A-462D-7FB3-13B4A45D7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58224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33F2A-986E-BF64-BD38-FF0431330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4B91B-FD8A-9A99-F6FB-D1AB93FF43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54EF14-1AB2-E6B6-D9E4-A4F04D204F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5B8EA9-4516-0C0D-D861-E2551832D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B9DAEA-1069-FC51-DBDC-69AC2A38F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3D4B64-76F9-091E-9113-1F00FB8AE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94136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97197-029F-2145-B4BA-97FCA8E59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1C3A31-F886-CB34-507E-DB3946824B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35789-F58E-BB32-9B07-558C743B0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65E07-F27C-1350-198C-145D600DC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754354-EF6C-9B82-8460-A51B2EE70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7059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3CF2F-1B0B-D4BA-D16D-3E14282EB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43B49-1E92-6975-D64C-2728AB003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7B9F2-1DCE-964B-6409-844894D34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C282A-AA3E-047A-D372-6C6D88AEE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8EC507-BF63-4789-0340-3CBB6F3DE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9410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203EE-A00F-A1A3-B3DB-7546E21245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C5E1FF-4E78-7CF5-D6FF-BD6B4669CE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776FC4-BC29-6D5B-88E0-715978904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0CFF3-34FC-9C1F-E8B3-2DC85DC2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898D8-04AC-C909-FE4C-0D096395E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25558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48392-FC8B-6D6B-BFB1-7FA59871C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BF2743-65A9-F309-1EFF-2E3848F99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3D01CB-8B7C-1D3C-9498-C1F62D0DC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E9706B-91B5-0600-DE65-0B1740B1E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07032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FB9416-F215-A08A-2E49-8514FC0FC0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82EB45-7015-5CED-BBBD-4696AFBE3C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8144E-24E6-E972-FD26-34C9C0832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B7CA3-BA67-57F5-37F4-E4781C92A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6312E-4915-0A84-A58E-367BEDFA8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84316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D7BE1-D0AF-121F-086D-0C46AC2A6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C5DD37-E4AC-303E-F298-8D0A9697F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C8349A-9A18-035C-889C-1DBF3FB87C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060F5D-F35B-6869-D388-24308FFBEF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2D5E67-CCFB-A13D-57D2-9104F88056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5A4C6F-D259-FBE2-4C47-34BA5C914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07B815-953A-4508-41FB-A1CF988EC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314C8F-3703-8AD7-4293-AFA2371BC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364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3CF2F-1B0B-D4BA-D16D-3E14282EB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43B49-1E92-6975-D64C-2728AB003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7B9F2-1DCE-964B-6409-844894D34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C282A-AA3E-047A-D372-6C6D88AEE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8EC507-BF63-4789-0340-3CBB6F3DE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94101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AAA3B-5B79-67C4-61D0-7A9F3D73A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94BD86-85AA-9ADF-D485-312110BB18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1400D2-D0F7-66AB-5509-6B261C32E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7D013-ABC8-EDA8-45D1-5FEF1DCB3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F133E-9099-5203-5585-CA8B8332A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26657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092C3-6146-6BA8-E164-CB4677970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5D8F7-B0F5-C961-81EC-BEBBE0F789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736978-9765-A427-D495-0290C85E2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7B23B5-BA73-5FC3-8D1D-3F8437039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0512A1-C543-935B-3126-37B246610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FC29A1-9A86-6E12-4E3D-773A2D28E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7067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BE390-E88B-B343-8223-95387F839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65B208-513D-64E1-EB76-F720FEEC56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0D0D84-7A33-ECE9-D08A-AFED94ED79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031EB-80B9-75FC-79CB-331F25A33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53E6CB-DC43-14EA-8D71-8E5636F25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258482-B4E8-96F9-40F4-BBEB8995B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28722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FE1296-BAA5-588B-4980-798534A19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BF8337-F5AB-8A42-C0C9-B060DCFFE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CD090F-507A-462D-7FB3-13B4A45D7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58224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33F2A-986E-BF64-BD38-FF0431330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4B91B-FD8A-9A99-F6FB-D1AB93FF43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54EF14-1AB2-E6B6-D9E4-A4F04D204F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5B8EA9-4516-0C0D-D861-E2551832D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B9DAEA-1069-FC51-DBDC-69AC2A38F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3D4B64-76F9-091E-9113-1F00FB8AE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94136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97197-029F-2145-B4BA-97FCA8E59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1C3A31-F886-CB34-507E-DB3946824B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35789-F58E-BB32-9B07-558C743B0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65E07-F27C-1350-198C-145D600DC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754354-EF6C-9B82-8460-A51B2EE70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70597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3CF2F-1B0B-D4BA-D16D-3E14282EB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43B49-1E92-6975-D64C-2728AB003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7B9F2-1DCE-964B-6409-844894D34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C282A-AA3E-047A-D372-6C6D88AEE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8EC507-BF63-4789-0340-3CBB6F3DE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94101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203EE-A00F-A1A3-B3DB-7546E21245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C5E1FF-4E78-7CF5-D6FF-BD6B4669CE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776FC4-BC29-6D5B-88E0-715978904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0CFF3-34FC-9C1F-E8B3-2DC85DC2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898D8-04AC-C909-FE4C-0D096395E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25558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48392-FC8B-6D6B-BFB1-7FA59871C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BF2743-65A9-F309-1EFF-2E3848F99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3D01CB-8B7C-1D3C-9498-C1F62D0DC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E9706B-91B5-0600-DE65-0B1740B1E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07032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FB9416-F215-A08A-2E49-8514FC0FC0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82EB45-7015-5CED-BBBD-4696AFBE3C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8144E-24E6-E972-FD26-34C9C0832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B7CA3-BA67-57F5-37F4-E4781C92A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6312E-4915-0A84-A58E-367BEDFA8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8431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97197-029F-2145-B4BA-97FCA8E59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1C3A31-F886-CB34-507E-DB3946824B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35789-F58E-BB32-9B07-558C743B0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65E07-F27C-1350-198C-145D600DC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754354-EF6C-9B82-8460-A51B2EE70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70597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D7BE1-D0AF-121F-086D-0C46AC2A6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C5DD37-E4AC-303E-F298-8D0A9697F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C8349A-9A18-035C-889C-1DBF3FB87C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060F5D-F35B-6869-D388-24308FFBEF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2D5E67-CCFB-A13D-57D2-9104F88056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5A4C6F-D259-FBE2-4C47-34BA5C914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07B815-953A-4508-41FB-A1CF988EC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314C8F-3703-8AD7-4293-AFA2371BC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3643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AAA3B-5B79-67C4-61D0-7A9F3D73A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94BD86-85AA-9ADF-D485-312110BB18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1400D2-D0F7-66AB-5509-6B261C32E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7D013-ABC8-EDA8-45D1-5FEF1DCB3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F133E-9099-5203-5585-CA8B8332A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26657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092C3-6146-6BA8-E164-CB4677970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5D8F7-B0F5-C961-81EC-BEBBE0F789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736978-9765-A427-D495-0290C85E2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7B23B5-BA73-5FC3-8D1D-3F8437039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0512A1-C543-935B-3126-37B246610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FC29A1-9A86-6E12-4E3D-773A2D28E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7067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BE390-E88B-B343-8223-95387F839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65B208-513D-64E1-EB76-F720FEEC56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0D0D84-7A33-ECE9-D08A-AFED94ED79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031EB-80B9-75FC-79CB-331F25A33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53E6CB-DC43-14EA-8D71-8E5636F25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258482-B4E8-96F9-40F4-BBEB8995B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2872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092C3-6146-6BA8-E164-CB4677970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5D8F7-B0F5-C961-81EC-BEBBE0F789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736978-9765-A427-D495-0290C85E2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7B23B5-BA73-5FC3-8D1D-3F8437039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0512A1-C543-935B-3126-37B246610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FC29A1-9A86-6E12-4E3D-773A2D28E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706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D7BE1-D0AF-121F-086D-0C46AC2A6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C5DD37-E4AC-303E-F298-8D0A9697F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C8349A-9A18-035C-889C-1DBF3FB87C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060F5D-F35B-6869-D388-24308FFBEF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2D5E67-CCFB-A13D-57D2-9104F88056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5A4C6F-D259-FBE2-4C47-34BA5C914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07B815-953A-4508-41FB-A1CF988EC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314C8F-3703-8AD7-4293-AFA2371BC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364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48392-FC8B-6D6B-BFB1-7FA59871C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BF2743-65A9-F309-1EFF-2E3848F99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3D01CB-8B7C-1D3C-9498-C1F62D0DC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E9706B-91B5-0600-DE65-0B1740B1E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0703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FE1296-BAA5-588B-4980-798534A19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BF8337-F5AB-8A42-C0C9-B060DCFFE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CD090F-507A-462D-7FB3-13B4A45D7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5822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33F2A-986E-BF64-BD38-FF0431330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4B91B-FD8A-9A99-F6FB-D1AB93FF43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54EF14-1AB2-E6B6-D9E4-A4F04D204F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5B8EA9-4516-0C0D-D861-E2551832D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B9DAEA-1069-FC51-DBDC-69AC2A38F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3D4B64-76F9-091E-9113-1F00FB8AE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9413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BE390-E88B-B343-8223-95387F839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65B208-513D-64E1-EB76-F720FEEC56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0D0D84-7A33-ECE9-D08A-AFED94ED79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031EB-80B9-75FC-79CB-331F25A33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53E6CB-DC43-14EA-8D71-8E5636F25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258482-B4E8-96F9-40F4-BBEB8995B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2872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/Relationships>

</file>

<file path=ppt/slideMasters/_rels/slideMaster3.xml.rels><?xml version="1.0" encoding="UTF-8" standalone="yes"?>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0FA886-E49B-505C-022A-3EE35A613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C235F3-CEC3-DD3F-2B07-38CE407ED4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1F969-185D-5F57-05BD-DD23C0E8F2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C1C22-C786-8370-E870-DD89311272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3932C-5B63-9FD1-5EE5-63640EFFE2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1939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0FA886-E49B-505C-022A-3EE35A613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C235F3-CEC3-DD3F-2B07-38CE407ED4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1F969-185D-5F57-05BD-DD23C0E8F2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C1C22-C786-8370-E870-DD89311272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3932C-5B63-9FD1-5EE5-63640EFFE2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1939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0FA886-E49B-505C-022A-3EE35A613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C235F3-CEC3-DD3F-2B07-38CE407ED4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1F969-185D-5F57-05BD-DD23C0E8F2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1C8C2-6027-4403-A42E-5CB367E3F6FF}" type="datetimeFigureOut">
              <a:rPr lang="pl-PL" smtClean="0"/>
              <a:t>2024-09-21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C1C22-C786-8370-E870-DD89311272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3932C-5B63-9FD1-5EE5-63640EFFE2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A7D38-17ED-4098-B505-505036B318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1939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
</file>

<file path=ppt/slides/_rels/slide2.xml.rels><?xml version="1.0" encoding="UTF-8" standalone="yes"?>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
</file>

<file path=ppt/slides/_rels/slide3.xml.rels><?xml version="1.0" encoding="UTF-8" standalone="yes"?>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A3415C8-0C2C-4178-9735-89BF7348B5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397020"/>
              </p:ext>
            </p:extLst>
          </p:nvPr>
        </p:nvGraphicFramePr>
        <p:xfrm>
          <a:off x="970547" y="561475"/>
          <a:ext cx="9488906" cy="56154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3965">
                  <a:extLst>
                    <a:ext uri="{9D8B030D-6E8A-4147-A177-3AD203B41FA5}">
                      <a16:colId xmlns:a16="http://schemas.microsoft.com/office/drawing/2014/main" val="2098427896"/>
                    </a:ext>
                  </a:extLst>
                </a:gridCol>
                <a:gridCol w="2028755">
                  <a:extLst>
                    <a:ext uri="{9D8B030D-6E8A-4147-A177-3AD203B41FA5}">
                      <a16:colId xmlns:a16="http://schemas.microsoft.com/office/drawing/2014/main" val="1510321215"/>
                    </a:ext>
                  </a:extLst>
                </a:gridCol>
                <a:gridCol w="2243965">
                  <a:extLst>
                    <a:ext uri="{9D8B030D-6E8A-4147-A177-3AD203B41FA5}">
                      <a16:colId xmlns:a16="http://schemas.microsoft.com/office/drawing/2014/main" val="1968369185"/>
                    </a:ext>
                  </a:extLst>
                </a:gridCol>
                <a:gridCol w="1486111">
                  <a:extLst>
                    <a:ext uri="{9D8B030D-6E8A-4147-A177-3AD203B41FA5}">
                      <a16:colId xmlns:a16="http://schemas.microsoft.com/office/drawing/2014/main" val="1179895895"/>
                    </a:ext>
                  </a:extLst>
                </a:gridCol>
                <a:gridCol w="1486110">
                  <a:extLst>
                    <a:ext uri="{9D8B030D-6E8A-4147-A177-3AD203B41FA5}">
                      <a16:colId xmlns:a16="http://schemas.microsoft.com/office/drawing/2014/main" val="2649836385"/>
                    </a:ext>
                  </a:extLst>
                </a:gridCol>
              </a:tblGrid>
              <a:tr h="208840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BigCorp Co.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>
                          <a:effectLst/>
                        </a:rPr>
                        <a:t>Dated: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 dirty="0">
                          <a:effectLst/>
                        </a:rPr>
                        <a:t> </a:t>
                      </a:r>
                      <a:r>
                        <a:rPr lang="pl-PL" sz="1000" dirty="0">
                          <a:effectLst/>
                        </a:rPr>
                        <a:t>2024-09-20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extLst>
                  <a:ext uri="{0D108BD9-81ED-4DB2-BD59-A6C34878D82A}">
                    <a16:rowId xmlns:a16="http://schemas.microsoft.com/office/drawing/2014/main" val="3849631351"/>
                  </a:ext>
                </a:extLst>
              </a:tr>
              <a:tr h="208840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00" dirty="0">
                          <a:effectLst/>
                        </a:rPr>
                        <a:t>Infiormation Portal Implementation - Phase 1</a:t>
                      </a:r>
                      <a:r>
                        <a:rPr lang="en-NZ" sz="1000" dirty="0">
                          <a:effectLst/>
                        </a:rPr>
                        <a:t> – Project Summary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>
                          <a:effectLst/>
                        </a:rPr>
                        <a:t>Version: 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 dirty="0">
                          <a:effectLst/>
                        </a:rPr>
                        <a:t> </a:t>
                      </a:r>
                      <a:r>
                        <a:rPr lang="pl-PL" sz="1000" dirty="0">
                          <a:effectLst/>
                        </a:rPr>
                        <a:t>1.0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extLst>
                  <a:ext uri="{0D108BD9-81ED-4DB2-BD59-A6C34878D82A}">
                    <a16:rowId xmlns:a16="http://schemas.microsoft.com/office/drawing/2014/main" val="1972319795"/>
                  </a:ext>
                </a:extLst>
              </a:tr>
              <a:tr h="20884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>
                          <a:effectLst/>
                        </a:rPr>
                        <a:t>Description of project: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>
                          <a:effectLst/>
                        </a:rPr>
                        <a:t>Desired outcomes: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38645"/>
                  </a:ext>
                </a:extLst>
              </a:tr>
              <a:tr h="951384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 dirty="0">
                          <a:effectLst/>
                        </a:rPr>
                        <a:t> </a:t>
                      </a:r>
                      <a:r>
                        <a:rPr lang="pl-PL" sz="1000" dirty="0">
                          <a:effectLst/>
                        </a:rPr>
                        <a:t>Main project objective is to implement and deliver a customer facing web portal, which addresses all user needs in terms of information related to our company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 dirty="0">
                          <a:effectLst/>
                        </a:rPr>
                        <a:t> </a:t>
                      </a:r>
                      <a:r>
                        <a:rPr lang="pl-PL" sz="1000" dirty="0">
                          <a:effectLst/>
                        </a:rPr>
                        <a:t>1. Improved customer satisfaction by 15%
2. Reduced number of call center calls related to our offer by 10%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999495"/>
                  </a:ext>
                </a:extLst>
              </a:tr>
              <a:tr h="208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>
                          <a:effectLst/>
                        </a:rPr>
                        <a:t>In scope 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>
                          <a:effectLst/>
                        </a:rPr>
                        <a:t>Out of scope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 dirty="0">
                          <a:effectLst/>
                        </a:rPr>
                        <a:t>Project progress plan</a:t>
                      </a:r>
                      <a:r>
                        <a:rPr lang="pl-PL" sz="1000" dirty="0">
                          <a:effectLst/>
                        </a:rPr>
                        <a:t> / </a:t>
                      </a:r>
                      <a:r>
                        <a:rPr lang="pl-PL" sz="1000" dirty="0" err="1">
                          <a:effectLst/>
                        </a:rPr>
                        <a:t>milestones</a:t>
                      </a:r>
                      <a:r>
                        <a:rPr lang="pl-PL" sz="1000" dirty="0">
                          <a:effectLst/>
                        </a:rPr>
                        <a:t>:</a:t>
                      </a:r>
                      <a:endParaRPr lang="en-NZ" sz="1000" dirty="0">
                        <a:effectLst/>
                      </a:endParaRP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4731" marR="64731" marT="0" marB="0"/>
                </a:tc>
                <a:extLst>
                  <a:ext uri="{0D108BD9-81ED-4DB2-BD59-A6C34878D82A}">
                    <a16:rowId xmlns:a16="http://schemas.microsoft.com/office/drawing/2014/main" val="47047355"/>
                  </a:ext>
                </a:extLst>
              </a:tr>
              <a:tr h="252851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pl-PL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UX Design
2. Software implementation
3. Software testing
4. Content administration</a:t>
                      </a:r>
                    </a:p>
                  </a:txBody>
                  <a:tcPr marL="64731" marR="64731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pl-PL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Customer account creation (guest access only)
2. Backoffice integration</a:t>
                      </a:r>
                    </a:p>
                  </a:txBody>
                  <a:tcPr marL="64731" marR="64731" marT="0" marB="0"/>
                </a:tc>
                <a:tc gridSpan="3">
                  <a:txBody>
                    <a:bodyPr/>
                    <a:lstStyle/>
                    <a:p>
                      <a:r>
                        <a:rPr lang="pl-PL" sz="1400" dirty="0"/>
                        <a:t>1. Analysis document ready - 2024/10/05 - on track
2. Software ready for testing - 2025/02/10
3. Software testing finished - 2025/03/10
4. Software deployed on production env - 2025/03/24</a:t>
                      </a:r>
                      <a:endParaRPr sz="1400" dirty="0"/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4731" marR="64731" marT="0" marB="0"/>
                </a:tc>
                <a:extLst>
                  <a:ext uri="{0D108BD9-81ED-4DB2-BD59-A6C34878D82A}">
                    <a16:rowId xmlns:a16="http://schemas.microsoft.com/office/drawing/2014/main" val="1122372731"/>
                  </a:ext>
                </a:extLst>
              </a:tr>
              <a:tr h="20884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>
                          <a:effectLst/>
                        </a:rPr>
                        <a:t>Key project risks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Achievements</a:t>
                      </a: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pl-P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last</a:t>
                      </a: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</a:t>
                      </a: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4731" marR="64731" marT="0" marB="0"/>
                </a:tc>
                <a:tc gridSpan="2">
                  <a:txBody>
                    <a:bodyPr/>
                    <a:lstStyle/>
                    <a:p>
                      <a:r>
                        <a:rPr lang="pl-PL" sz="1200" dirty="0" err="1"/>
                        <a:t>Plans</a:t>
                      </a:r>
                      <a:r>
                        <a:rPr lang="pl-PL" sz="1200" dirty="0"/>
                        <a:t> (</a:t>
                      </a:r>
                      <a:r>
                        <a:rPr lang="pl-PL" sz="1200" dirty="0" err="1"/>
                        <a:t>next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week</a:t>
                      </a:r>
                      <a:r>
                        <a:rPr lang="pl-PL" sz="1200" dirty="0"/>
                        <a:t>)</a:t>
                      </a: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724901"/>
                  </a:ext>
                </a:extLst>
              </a:tr>
              <a:tr h="109138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 dirty="0">
                          <a:effectLst/>
                        </a:rPr>
                        <a:t> </a:t>
                      </a:r>
                      <a:r>
                        <a:rPr lang="pl-PL" sz="1000" dirty="0">
                          <a:effectLst/>
                        </a:rPr>
                        <a:t>1. Limited software vendor resources 
2. Length acceptance process of design and analysis derailing the planned schedule.
3. Inflated stakeholder expectations for the initial scope.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 dirty="0">
                          <a:effectLst/>
                        </a:rPr>
                        <a:t> </a:t>
                      </a:r>
                      <a:r>
                        <a:rPr lang="pl-PL" sz="1000" dirty="0">
                          <a:effectLst/>
                        </a:rPr>
                        <a:t>1. meeting regarding initial UX and UI designs
2. Requirements documents created for 30% of functional scope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00" dirty="0">
                          <a:effectLst/>
                        </a:rPr>
                        <a:t>1. second iteration on the design
2. At least 60% of documentation for functional requirements ready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5219031"/>
                  </a:ext>
                </a:extLst>
              </a:tr>
            </a:tbl>
          </a:graphicData>
        </a:graphic>
      </p:graphicFrame>
      <p:pic>
        <p:nvPicPr>
          <p:cNvPr id="6" name="Picture 5" descr="img:projectStatusImg">
            <a:extLst>
              <a:ext uri="{FF2B5EF4-FFF2-40B4-BE49-F238E27FC236}">
                <a16:creationId xmlns:a16="http://schemas.microsoft.com/office/drawing/2014/main" id="{327E9FE3-826C-0121-06F0-300A54A5B1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6859" y="561475"/>
            <a:ext cx="952885" cy="381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78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A3415C8-0C2C-4178-9735-89BF7348B5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397020"/>
              </p:ext>
            </p:extLst>
          </p:nvPr>
        </p:nvGraphicFramePr>
        <p:xfrm>
          <a:off x="970547" y="561475"/>
          <a:ext cx="9488906" cy="56154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3965">
                  <a:extLst>
                    <a:ext uri="{9D8B030D-6E8A-4147-A177-3AD203B41FA5}">
                      <a16:colId xmlns:a16="http://schemas.microsoft.com/office/drawing/2014/main" val="2098427896"/>
                    </a:ext>
                  </a:extLst>
                </a:gridCol>
                <a:gridCol w="2028755">
                  <a:extLst>
                    <a:ext uri="{9D8B030D-6E8A-4147-A177-3AD203B41FA5}">
                      <a16:colId xmlns:a16="http://schemas.microsoft.com/office/drawing/2014/main" val="1510321215"/>
                    </a:ext>
                  </a:extLst>
                </a:gridCol>
                <a:gridCol w="2243965">
                  <a:extLst>
                    <a:ext uri="{9D8B030D-6E8A-4147-A177-3AD203B41FA5}">
                      <a16:colId xmlns:a16="http://schemas.microsoft.com/office/drawing/2014/main" val="1968369185"/>
                    </a:ext>
                  </a:extLst>
                </a:gridCol>
                <a:gridCol w="1486111">
                  <a:extLst>
                    <a:ext uri="{9D8B030D-6E8A-4147-A177-3AD203B41FA5}">
                      <a16:colId xmlns:a16="http://schemas.microsoft.com/office/drawing/2014/main" val="1179895895"/>
                    </a:ext>
                  </a:extLst>
                </a:gridCol>
                <a:gridCol w="1486110">
                  <a:extLst>
                    <a:ext uri="{9D8B030D-6E8A-4147-A177-3AD203B41FA5}">
                      <a16:colId xmlns:a16="http://schemas.microsoft.com/office/drawing/2014/main" val="2649836385"/>
                    </a:ext>
                  </a:extLst>
                </a:gridCol>
              </a:tblGrid>
              <a:tr h="208840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BigCorp Co.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>
                          <a:effectLst/>
                        </a:rPr>
                        <a:t>Dated: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 dirty="0">
                          <a:effectLst/>
                        </a:rPr>
                        <a:t> </a:t>
                      </a:r>
                      <a:r>
                        <a:rPr lang="pl-PL" sz="1000" dirty="0">
                          <a:effectLst/>
                        </a:rPr>
                        <a:t>2024-09-20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extLst>
                  <a:ext uri="{0D108BD9-81ED-4DB2-BD59-A6C34878D82A}">
                    <a16:rowId xmlns:a16="http://schemas.microsoft.com/office/drawing/2014/main" val="3849631351"/>
                  </a:ext>
                </a:extLst>
              </a:tr>
              <a:tr h="208840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00" dirty="0">
                          <a:effectLst/>
                        </a:rPr>
                        <a:t>E-Invoice in Selfservice</a:t>
                      </a:r>
                      <a:r>
                        <a:rPr lang="en-NZ" sz="1000" dirty="0">
                          <a:effectLst/>
                        </a:rPr>
                        <a:t> – Project Summary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>
                          <a:effectLst/>
                        </a:rPr>
                        <a:t>Version: 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 dirty="0">
                          <a:effectLst/>
                        </a:rPr>
                        <a:t> </a:t>
                      </a:r>
                      <a:r>
                        <a:rPr lang="pl-PL" sz="1000" dirty="0">
                          <a:effectLst/>
                        </a:rPr>
                        <a:t>1.0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extLst>
                  <a:ext uri="{0D108BD9-81ED-4DB2-BD59-A6C34878D82A}">
                    <a16:rowId xmlns:a16="http://schemas.microsoft.com/office/drawing/2014/main" val="1972319795"/>
                  </a:ext>
                </a:extLst>
              </a:tr>
              <a:tr h="20884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>
                          <a:effectLst/>
                        </a:rPr>
                        <a:t>Description of project: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>
                          <a:effectLst/>
                        </a:rPr>
                        <a:t>Desired outcomes: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38645"/>
                  </a:ext>
                </a:extLst>
              </a:tr>
              <a:tr h="951384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 dirty="0">
                          <a:effectLst/>
                        </a:rPr>
                        <a:t> </a:t>
                      </a:r>
                      <a:r>
                        <a:rPr lang="pl-PL" sz="1000" dirty="0">
                          <a:effectLst/>
                        </a:rPr>
                        <a:t>The main project objective is to automate the invoicing process within the self-service portal. This will enhance the efficiency of billing by reducing manual errors and accelerating the payment process.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 dirty="0">
                          <a:effectLst/>
                        </a:rPr>
                        <a:t> </a:t>
                      </a:r>
                      <a:r>
                        <a:rPr lang="pl-PL" sz="1000" dirty="0">
                          <a:effectLst/>
                        </a:rPr>
                        <a:t>1. Reduced manual errors by 25%
2. Decreased payment processing time by 40%
3. Enhanced customer experience through automation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999495"/>
                  </a:ext>
                </a:extLst>
              </a:tr>
              <a:tr h="208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>
                          <a:effectLst/>
                        </a:rPr>
                        <a:t>In scope 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>
                          <a:effectLst/>
                        </a:rPr>
                        <a:t>Out of scope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 dirty="0">
                          <a:effectLst/>
                        </a:rPr>
                        <a:t>Project progress plan</a:t>
                      </a:r>
                      <a:r>
                        <a:rPr lang="pl-PL" sz="1000" dirty="0">
                          <a:effectLst/>
                        </a:rPr>
                        <a:t> / </a:t>
                      </a:r>
                      <a:r>
                        <a:rPr lang="pl-PL" sz="1000" dirty="0" err="1">
                          <a:effectLst/>
                        </a:rPr>
                        <a:t>milestones</a:t>
                      </a:r>
                      <a:r>
                        <a:rPr lang="pl-PL" sz="1000" dirty="0">
                          <a:effectLst/>
                        </a:rPr>
                        <a:t>:</a:t>
                      </a:r>
                      <a:endParaRPr lang="en-NZ" sz="1000" dirty="0">
                        <a:effectLst/>
                      </a:endParaRP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4731" marR="64731" marT="0" marB="0"/>
                </a:tc>
                <a:extLst>
                  <a:ext uri="{0D108BD9-81ED-4DB2-BD59-A6C34878D82A}">
                    <a16:rowId xmlns:a16="http://schemas.microsoft.com/office/drawing/2014/main" val="47047355"/>
                  </a:ext>
                </a:extLst>
              </a:tr>
              <a:tr h="252851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pl-PL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Automation of invoice generation
2. Integration with payment gateway
3. Real-time invoice tracking</a:t>
                      </a:r>
                    </a:p>
                  </a:txBody>
                  <a:tcPr marL="64731" marR="64731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pl-PL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Customer account management
2. Manual invoice generation outside the portal</a:t>
                      </a:r>
                    </a:p>
                  </a:txBody>
                  <a:tcPr marL="64731" marR="64731" marT="0" marB="0"/>
                </a:tc>
                <a:tc gridSpan="3">
                  <a:txBody>
                    <a:bodyPr/>
                    <a:lstStyle/>
                    <a:p>
                      <a:r>
                        <a:rPr lang="pl-PL" sz="1400" dirty="0"/>
                        <a:t>1. Initial design document ready - 2024/06/15 - completed
2. API integration with payment gateway - 2024/08/20 - on track
3. User acceptance testing - 2024/11/10 - upcoming</a:t>
                      </a:r>
                      <a:endParaRPr sz="1400" dirty="0"/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4731" marR="64731" marT="0" marB="0"/>
                </a:tc>
                <a:extLst>
                  <a:ext uri="{0D108BD9-81ED-4DB2-BD59-A6C34878D82A}">
                    <a16:rowId xmlns:a16="http://schemas.microsoft.com/office/drawing/2014/main" val="1122372731"/>
                  </a:ext>
                </a:extLst>
              </a:tr>
              <a:tr h="20884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>
                          <a:effectLst/>
                        </a:rPr>
                        <a:t>Key project risks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Achievements</a:t>
                      </a: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pl-P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last</a:t>
                      </a: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</a:t>
                      </a: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4731" marR="64731" marT="0" marB="0"/>
                </a:tc>
                <a:tc gridSpan="2">
                  <a:txBody>
                    <a:bodyPr/>
                    <a:lstStyle/>
                    <a:p>
                      <a:r>
                        <a:rPr lang="pl-PL" sz="1200" dirty="0" err="1"/>
                        <a:t>Plans</a:t>
                      </a:r>
                      <a:r>
                        <a:rPr lang="pl-PL" sz="1200" dirty="0"/>
                        <a:t> (</a:t>
                      </a:r>
                      <a:r>
                        <a:rPr lang="pl-PL" sz="1200" dirty="0" err="1"/>
                        <a:t>next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week</a:t>
                      </a:r>
                      <a:r>
                        <a:rPr lang="pl-PL" sz="1200" dirty="0"/>
                        <a:t>)</a:t>
                      </a: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724901"/>
                  </a:ext>
                </a:extLst>
              </a:tr>
              <a:tr h="109138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 dirty="0">
                          <a:effectLst/>
                        </a:rPr>
                        <a:t> </a:t>
                      </a:r>
                      <a:r>
                        <a:rPr lang="pl-PL" sz="1000" dirty="0">
                          <a:effectLst/>
                        </a:rPr>
                        <a:t>1. Possible delays in API integration due to third-party dependencies
2. Risk of scope creep if additional features are requested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 dirty="0">
                          <a:effectLst/>
                        </a:rPr>
                        <a:t> </a:t>
                      </a:r>
                      <a:r>
                        <a:rPr lang="pl-PL" sz="1000" dirty="0">
                          <a:effectLst/>
                        </a:rPr>
                        <a:t>1. Completed integration with payment gateway
2. Successful testing of invoice generation module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00" dirty="0">
                          <a:effectLst/>
                        </a:rPr>
                        <a:t>1. Finalize user training materials
2. Complete user acceptance testing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5219031"/>
                  </a:ext>
                </a:extLst>
              </a:tr>
            </a:tbl>
          </a:graphicData>
        </a:graphic>
      </p:graphicFrame>
      <p:pic>
        <p:nvPicPr>
          <p:cNvPr id="6" name="Picture 5" descr="img:projectStatusImg">
            <a:extLst>
              <a:ext uri="{FF2B5EF4-FFF2-40B4-BE49-F238E27FC236}">
                <a16:creationId xmlns:a16="http://schemas.microsoft.com/office/drawing/2014/main" id="{327E9FE3-826C-0121-06F0-300A54A5B1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6859" y="561475"/>
            <a:ext cx="952885" cy="381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78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A3415C8-0C2C-4178-9735-89BF7348B5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397020"/>
              </p:ext>
            </p:extLst>
          </p:nvPr>
        </p:nvGraphicFramePr>
        <p:xfrm>
          <a:off x="970547" y="561475"/>
          <a:ext cx="9488906" cy="56154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3965">
                  <a:extLst>
                    <a:ext uri="{9D8B030D-6E8A-4147-A177-3AD203B41FA5}">
                      <a16:colId xmlns:a16="http://schemas.microsoft.com/office/drawing/2014/main" val="2098427896"/>
                    </a:ext>
                  </a:extLst>
                </a:gridCol>
                <a:gridCol w="2028755">
                  <a:extLst>
                    <a:ext uri="{9D8B030D-6E8A-4147-A177-3AD203B41FA5}">
                      <a16:colId xmlns:a16="http://schemas.microsoft.com/office/drawing/2014/main" val="1510321215"/>
                    </a:ext>
                  </a:extLst>
                </a:gridCol>
                <a:gridCol w="2243965">
                  <a:extLst>
                    <a:ext uri="{9D8B030D-6E8A-4147-A177-3AD203B41FA5}">
                      <a16:colId xmlns:a16="http://schemas.microsoft.com/office/drawing/2014/main" val="1968369185"/>
                    </a:ext>
                  </a:extLst>
                </a:gridCol>
                <a:gridCol w="1486111">
                  <a:extLst>
                    <a:ext uri="{9D8B030D-6E8A-4147-A177-3AD203B41FA5}">
                      <a16:colId xmlns:a16="http://schemas.microsoft.com/office/drawing/2014/main" val="1179895895"/>
                    </a:ext>
                  </a:extLst>
                </a:gridCol>
                <a:gridCol w="1486110">
                  <a:extLst>
                    <a:ext uri="{9D8B030D-6E8A-4147-A177-3AD203B41FA5}">
                      <a16:colId xmlns:a16="http://schemas.microsoft.com/office/drawing/2014/main" val="2649836385"/>
                    </a:ext>
                  </a:extLst>
                </a:gridCol>
              </a:tblGrid>
              <a:tr h="208840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BigCorp Co.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>
                          <a:effectLst/>
                        </a:rPr>
                        <a:t>Dated: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 dirty="0">
                          <a:effectLst/>
                        </a:rPr>
                        <a:t> </a:t>
                      </a:r>
                      <a:r>
                        <a:rPr lang="pl-PL" sz="1000" dirty="0">
                          <a:effectLst/>
                        </a:rPr>
                        <a:t>2024-09-20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extLst>
                  <a:ext uri="{0D108BD9-81ED-4DB2-BD59-A6C34878D82A}">
                    <a16:rowId xmlns:a16="http://schemas.microsoft.com/office/drawing/2014/main" val="3849631351"/>
                  </a:ext>
                </a:extLst>
              </a:tr>
              <a:tr h="208840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00" dirty="0">
                          <a:effectLst/>
                        </a:rPr>
                        <a:t>AI-chatbot in Selfservice portal</a:t>
                      </a:r>
                      <a:r>
                        <a:rPr lang="en-NZ" sz="1000" dirty="0">
                          <a:effectLst/>
                        </a:rPr>
                        <a:t> – Project Summary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>
                          <a:effectLst/>
                        </a:rPr>
                        <a:t>Version: 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 dirty="0">
                          <a:effectLst/>
                        </a:rPr>
                        <a:t> </a:t>
                      </a:r>
                      <a:r>
                        <a:rPr lang="pl-PL" sz="1000" dirty="0">
                          <a:effectLst/>
                        </a:rPr>
                        <a:t>1.0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extLst>
                  <a:ext uri="{0D108BD9-81ED-4DB2-BD59-A6C34878D82A}">
                    <a16:rowId xmlns:a16="http://schemas.microsoft.com/office/drawing/2014/main" val="1972319795"/>
                  </a:ext>
                </a:extLst>
              </a:tr>
              <a:tr h="20884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>
                          <a:effectLst/>
                        </a:rPr>
                        <a:t>Description of project: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>
                          <a:effectLst/>
                        </a:rPr>
                        <a:t>Desired outcomes: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38645"/>
                  </a:ext>
                </a:extLst>
              </a:tr>
              <a:tr h="951384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 dirty="0">
                          <a:effectLst/>
                        </a:rPr>
                        <a:t> </a:t>
                      </a:r>
                      <a:r>
                        <a:rPr lang="pl-PL" sz="1000" dirty="0">
                          <a:effectLst/>
                        </a:rPr>
                        <a:t>The AI-Chatbot project aims to implement a conversational AI system within the self-service portal. The chatbot will assist users with common queries and help streamline customer support.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 dirty="0">
                          <a:effectLst/>
                        </a:rPr>
                        <a:t> </a:t>
                      </a:r>
                      <a:r>
                        <a:rPr lang="pl-PL" sz="1000" dirty="0">
                          <a:effectLst/>
                        </a:rPr>
                        <a:t>1. 50% reduction in response time to customer inquiries
2. Increased self-service portal usage by 30%
3. Improved customer satisfaction through real-time query resolution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999495"/>
                  </a:ext>
                </a:extLst>
              </a:tr>
              <a:tr h="208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>
                          <a:effectLst/>
                        </a:rPr>
                        <a:t>In scope 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>
                          <a:effectLst/>
                        </a:rPr>
                        <a:t>Out of scope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 dirty="0">
                          <a:effectLst/>
                        </a:rPr>
                        <a:t>Project progress plan</a:t>
                      </a:r>
                      <a:r>
                        <a:rPr lang="pl-PL" sz="1000" dirty="0">
                          <a:effectLst/>
                        </a:rPr>
                        <a:t> / </a:t>
                      </a:r>
                      <a:r>
                        <a:rPr lang="pl-PL" sz="1000" dirty="0" err="1">
                          <a:effectLst/>
                        </a:rPr>
                        <a:t>milestones</a:t>
                      </a:r>
                      <a:r>
                        <a:rPr lang="pl-PL" sz="1000" dirty="0">
                          <a:effectLst/>
                        </a:rPr>
                        <a:t>:</a:t>
                      </a:r>
                      <a:endParaRPr lang="en-NZ" sz="1000" dirty="0">
                        <a:effectLst/>
                      </a:endParaRP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4731" marR="64731" marT="0" marB="0"/>
                </a:tc>
                <a:extLst>
                  <a:ext uri="{0D108BD9-81ED-4DB2-BD59-A6C34878D82A}">
                    <a16:rowId xmlns:a16="http://schemas.microsoft.com/office/drawing/2014/main" val="47047355"/>
                  </a:ext>
                </a:extLst>
              </a:tr>
              <a:tr h="252851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pl-PL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Development of AI-driven chatbot
2. Integration with existing knowledge base
3. Support for text and voice queries</a:t>
                      </a:r>
                    </a:p>
                  </a:txBody>
                  <a:tcPr marL="64731" marR="64731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pl-PL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Handling of complex support cases requiring human intervention
2. Multi-language support in phase 1</a:t>
                      </a:r>
                    </a:p>
                  </a:txBody>
                  <a:tcPr marL="64731" marR="64731" marT="0" marB="0"/>
                </a:tc>
                <a:tc gridSpan="3">
                  <a:txBody>
                    <a:bodyPr/>
                    <a:lstStyle/>
                    <a:p>
                      <a:r>
                        <a:rPr lang="pl-PL" sz="1400" dirty="0"/>
                        <a:t>1. Initial AI training completed - 2024/05/20 - completed
2. Integration with self-service portal - 2024/07/30 - on track
3. Beta testing with limited users - 2024/10/15 - upcoming</a:t>
                      </a:r>
                      <a:endParaRPr sz="1400" dirty="0"/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4731" marR="64731" marT="0" marB="0"/>
                </a:tc>
                <a:extLst>
                  <a:ext uri="{0D108BD9-81ED-4DB2-BD59-A6C34878D82A}">
                    <a16:rowId xmlns:a16="http://schemas.microsoft.com/office/drawing/2014/main" val="1122372731"/>
                  </a:ext>
                </a:extLst>
              </a:tr>
              <a:tr h="20884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>
                          <a:effectLst/>
                        </a:rPr>
                        <a:t>Key project risks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Achievements</a:t>
                      </a: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pl-P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last</a:t>
                      </a: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</a:t>
                      </a: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4731" marR="64731" marT="0" marB="0"/>
                </a:tc>
                <a:tc gridSpan="2">
                  <a:txBody>
                    <a:bodyPr/>
                    <a:lstStyle/>
                    <a:p>
                      <a:r>
                        <a:rPr lang="pl-PL" sz="1200" dirty="0" err="1"/>
                        <a:t>Plans</a:t>
                      </a:r>
                      <a:r>
                        <a:rPr lang="pl-PL" sz="1200" dirty="0"/>
                        <a:t> (</a:t>
                      </a:r>
                      <a:r>
                        <a:rPr lang="pl-PL" sz="1200" dirty="0" err="1"/>
                        <a:t>next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week</a:t>
                      </a:r>
                      <a:r>
                        <a:rPr lang="pl-PL" sz="1200" dirty="0"/>
                        <a:t>)</a:t>
                      </a: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724901"/>
                  </a:ext>
                </a:extLst>
              </a:tr>
              <a:tr h="109138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 dirty="0">
                          <a:effectLst/>
                        </a:rPr>
                        <a:t> </a:t>
                      </a:r>
                      <a:r>
                        <a:rPr lang="pl-PL" sz="1000" dirty="0">
                          <a:effectLst/>
                        </a:rPr>
                        <a:t>1. Potential for AI responses to be inaccurate in rare cases
2. Risk of user pushback if chatbot is not intuitive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NZ" sz="1000" dirty="0">
                          <a:effectLst/>
                        </a:rPr>
                        <a:t> </a:t>
                      </a:r>
                      <a:r>
                        <a:rPr lang="pl-PL" sz="1000" dirty="0">
                          <a:effectLst/>
                        </a:rPr>
                        <a:t>1. Successful AI training with 90% accuracy in response generation
2. Positive feedback from early-stage internal testing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00" dirty="0">
                          <a:effectLst/>
                        </a:rPr>
                        <a:t>1. Begin beta testing with selected users
2. Refine AI chatbot responses based on user feedback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31" marR="6473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5219031"/>
                  </a:ext>
                </a:extLst>
              </a:tr>
            </a:tbl>
          </a:graphicData>
        </a:graphic>
      </p:graphicFrame>
      <p:pic>
        <p:nvPicPr>
          <p:cNvPr id="6" name="Picture 5" descr="img:projectStatusImg">
            <a:extLst>
              <a:ext uri="{FF2B5EF4-FFF2-40B4-BE49-F238E27FC236}">
                <a16:creationId xmlns:a16="http://schemas.microsoft.com/office/drawing/2014/main" id="{327E9FE3-826C-0121-06F0-300A54A5B1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6859" y="561475"/>
            <a:ext cx="952885" cy="381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78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4321</TotalTime>
  <Words>78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Maciej Brzeziński</dc:creator>
  <cp:lastModifiedBy>Maciej Brzeziński</cp:lastModifiedBy>
  <cp:revision>17</cp:revision>
  <dcterms:created xsi:type="dcterms:W3CDTF">2024-09-17T14:09:41Z</dcterms:created>
  <dcterms:modified xsi:type="dcterms:W3CDTF">2024-09-21T14:03:33Z</dcterms:modified>
</cp:coreProperties>
</file>