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0" autoAdjust="0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72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noProof="0" dirty="0"/>
              <a:t>Visits 12 months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0A-402B-AFF9-85BC9E5E0A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1261200"/>
        <c:axId val="351258032"/>
      </c:lineChart>
      <c:catAx>
        <c:axId val="35126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258032"/>
        <c:crosses val="autoZero"/>
        <c:auto val="1"/>
        <c:lblAlgn val="ctr"/>
        <c:lblOffset val="100"/>
        <c:noMultiLvlLbl val="0"/>
      </c:catAx>
      <c:valAx>
        <c:axId val="351258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261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noProof="0" dirty="0"/>
              <a:t>New Customers</a:t>
            </a:r>
            <a:r>
              <a:rPr lang="en-US" baseline="0" noProof="0" dirty="0"/>
              <a:t> by Source</a:t>
            </a:r>
            <a:endParaRPr lang="en-US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82-4807-94CC-93FBEC1C97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5717208"/>
        <c:axId val="445715800"/>
      </c:barChart>
      <c:catAx>
        <c:axId val="445717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715800"/>
        <c:crosses val="autoZero"/>
        <c:auto val="1"/>
        <c:lblAlgn val="ctr"/>
        <c:lblOffset val="100"/>
        <c:noMultiLvlLbl val="0"/>
      </c:catAx>
      <c:valAx>
        <c:axId val="445715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717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noProof="0" dirty="0"/>
              <a:t>CAC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50C-4352-A813-416DD8CDF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8835032"/>
        <c:axId val="458839256"/>
      </c:lineChart>
      <c:catAx>
        <c:axId val="458835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839256"/>
        <c:crosses val="autoZero"/>
        <c:auto val="1"/>
        <c:lblAlgn val="ctr"/>
        <c:lblOffset val="100"/>
        <c:noMultiLvlLbl val="0"/>
      </c:catAx>
      <c:valAx>
        <c:axId val="458839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835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754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05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94560" y="-2286000"/>
            <a:ext cx="5760720" cy="5760720"/>
          </a:xfrm>
          <a:prstGeom prst="ellipse">
            <a:avLst/>
          </a:prstGeom>
          <a:solidFill>
            <a:srgbClr val="FFC3D2">
              <a:alpha val="90000"/>
            </a:srgbClr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3" name="Shape 1"/>
          <p:cNvSpPr/>
          <p:nvPr/>
        </p:nvSpPr>
        <p:spPr>
          <a:xfrm>
            <a:off x="9811512" y="4114800"/>
            <a:ext cx="4206240" cy="420624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4" name="Text 2"/>
          <p:cNvSpPr txBox="1"/>
          <p:nvPr/>
        </p:nvSpPr>
        <p:spPr>
          <a:xfrm>
            <a:off x="822960" y="1920240"/>
            <a:ext cx="105430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noProof="0" dirty="0">
                <a:solidFill>
                  <a:srgbClr val="FFC3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MARKETING REPORT</a:t>
            </a:r>
            <a:endParaRPr lang="en-US" sz="1400" noProof="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423160"/>
            <a:ext cx="105430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{{</a:t>
            </a:r>
            <a:r>
              <a:rPr lang="en-US" sz="5400" b="1" noProof="0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xlsx.Home!company_name</a:t>
            </a:r>
            <a:r>
              <a:rPr lang="en-US" sz="5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}}</a:t>
            </a:r>
            <a:endParaRPr lang="en-US" sz="5400" noProof="0" dirty="0"/>
          </a:p>
        </p:txBody>
      </p:sp>
      <p:sp>
        <p:nvSpPr>
          <p:cNvPr id="6" name="Shape 4"/>
          <p:cNvSpPr/>
          <p:nvPr/>
        </p:nvSpPr>
        <p:spPr>
          <a:xfrm>
            <a:off x="1979676" y="4160520"/>
            <a:ext cx="3931920" cy="777240"/>
          </a:xfrm>
          <a:prstGeom prst="roundRect">
            <a:avLst>
              <a:gd name="adj" fmla="val 14118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noProof="0" dirty="0"/>
          </a:p>
        </p:txBody>
      </p:sp>
      <p:sp>
        <p:nvSpPr>
          <p:cNvPr id="7" name="Text 5"/>
          <p:cNvSpPr txBox="1"/>
          <p:nvPr/>
        </p:nvSpPr>
        <p:spPr>
          <a:xfrm>
            <a:off x="1979676" y="4160520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50" noProof="0" dirty="0">
                <a:solidFill>
                  <a:srgbClr val="FFC3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DATE
</a:t>
            </a:r>
            <a:endParaRPr lang="en-US" sz="1000" noProof="0" dirty="0"/>
          </a:p>
          <a:p>
            <a:pPr marL="0" indent="0" algn="ctr">
              <a:buNone/>
            </a:pPr>
            <a:r>
              <a:rPr lang="en-US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{{</a:t>
            </a:r>
            <a:r>
              <a:rPr lang="en-US" sz="1800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xlsx.Home!meeting_date</a:t>
            </a:r>
            <a:r>
              <a:rPr lang="en-US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000" noProof="0" dirty="0"/>
          </a:p>
        </p:txBody>
      </p:sp>
      <p:sp>
        <p:nvSpPr>
          <p:cNvPr id="8" name="Shape 6"/>
          <p:cNvSpPr/>
          <p:nvPr/>
        </p:nvSpPr>
        <p:spPr>
          <a:xfrm>
            <a:off x="6277356" y="4160520"/>
            <a:ext cx="3931920" cy="777240"/>
          </a:xfrm>
          <a:prstGeom prst="roundRect">
            <a:avLst>
              <a:gd name="adj" fmla="val 14118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noProof="0" dirty="0"/>
          </a:p>
        </p:txBody>
      </p:sp>
      <p:sp>
        <p:nvSpPr>
          <p:cNvPr id="9" name="Text 7"/>
          <p:cNvSpPr txBox="1"/>
          <p:nvPr/>
        </p:nvSpPr>
        <p:spPr>
          <a:xfrm>
            <a:off x="6277356" y="4160520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50" noProof="0" dirty="0">
                <a:solidFill>
                  <a:srgbClr val="FFC3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
</a:t>
            </a:r>
            <a:endParaRPr lang="en-US" sz="1000" noProof="0" dirty="0"/>
          </a:p>
          <a:p>
            <a:pPr marL="0" indent="0" algn="ctr">
              <a:buNone/>
            </a:pPr>
            <a:r>
              <a:rPr lang="en-US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{{</a:t>
            </a:r>
            <a:r>
              <a:rPr lang="en-US" sz="1800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xlsx.Home!period</a:t>
            </a:r>
            <a:r>
              <a:rPr lang="en-US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000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502920"/>
            <a:ext cx="10543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noProof="0" dirty="0">
                <a:solidFill>
                  <a:srgbClr val="505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SNAPSHOT</a:t>
            </a:r>
            <a:endParaRPr lang="en-US" sz="1200" noProof="0" dirty="0"/>
          </a:p>
        </p:txBody>
      </p:sp>
      <p:sp>
        <p:nvSpPr>
          <p:cNvPr id="3" name="Text 1"/>
          <p:cNvSpPr txBox="1"/>
          <p:nvPr/>
        </p:nvSpPr>
        <p:spPr>
          <a:xfrm>
            <a:off x="822960" y="804672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noProof="0" dirty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KPI Summary — Monthly Highlights</a:t>
            </a:r>
            <a:endParaRPr lang="en-US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10954512" y="457200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5" name="Shape 3"/>
          <p:cNvSpPr/>
          <p:nvPr/>
        </p:nvSpPr>
        <p:spPr>
          <a:xfrm>
            <a:off x="822960" y="1837944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18379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noProof="0" dirty="0"/>
          </a:p>
        </p:txBody>
      </p:sp>
      <p:sp>
        <p:nvSpPr>
          <p:cNvPr id="7" name="Text 5"/>
          <p:cNvSpPr txBox="1"/>
          <p:nvPr/>
        </p:nvSpPr>
        <p:spPr>
          <a:xfrm>
            <a:off x="1508760" y="1783080"/>
            <a:ext cx="98572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marketing reach grew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xlsx.Home!reach_mom_pct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 month over month</a:t>
            </a:r>
            <a:endParaRPr lang="en-US" sz="1600" noProof="0" dirty="0"/>
          </a:p>
        </p:txBody>
      </p:sp>
      <p:sp>
        <p:nvSpPr>
          <p:cNvPr id="8" name="Shape 6"/>
          <p:cNvSpPr/>
          <p:nvPr/>
        </p:nvSpPr>
        <p:spPr>
          <a:xfrm>
            <a:off x="1508760" y="2532888"/>
            <a:ext cx="9857232" cy="0"/>
          </a:xfrm>
          <a:prstGeom prst="line">
            <a:avLst/>
          </a:prstGeom>
          <a:noFill/>
          <a:ln w="12700">
            <a:solidFill>
              <a:srgbClr val="E3E3F0"/>
            </a:solidFill>
            <a:prstDash val="solid"/>
          </a:ln>
        </p:spPr>
        <p:txBody>
          <a:bodyPr/>
          <a:lstStyle/>
          <a:p>
            <a:endParaRPr lang="en-US" noProof="0" dirty="0"/>
          </a:p>
        </p:txBody>
      </p:sp>
      <p:sp>
        <p:nvSpPr>
          <p:cNvPr id="9" name="Shape 7"/>
          <p:cNvSpPr/>
          <p:nvPr/>
        </p:nvSpPr>
        <p:spPr>
          <a:xfrm>
            <a:off x="822960" y="2679192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10" name="Text 8"/>
          <p:cNvSpPr txBox="1"/>
          <p:nvPr/>
        </p:nvSpPr>
        <p:spPr>
          <a:xfrm>
            <a:off x="822960" y="2679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noProof="0" dirty="0"/>
          </a:p>
        </p:txBody>
      </p:sp>
      <p:sp>
        <p:nvSpPr>
          <p:cNvPr id="11" name="Text 9"/>
          <p:cNvSpPr txBox="1"/>
          <p:nvPr/>
        </p:nvSpPr>
        <p:spPr>
          <a:xfrm>
            <a:off x="1508760" y="2624328"/>
            <a:ext cx="98572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website visits up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xlsx.Home!visits_mom_pct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 from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xlsx.Home!previous_period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1508760" y="3374136"/>
            <a:ext cx="9857232" cy="0"/>
          </a:xfrm>
          <a:prstGeom prst="line">
            <a:avLst/>
          </a:prstGeom>
          <a:noFill/>
          <a:ln w="12700">
            <a:solidFill>
              <a:srgbClr val="E3E3F0"/>
            </a:solidFill>
            <a:prstDash val="solid"/>
          </a:ln>
        </p:spPr>
        <p:txBody>
          <a:bodyPr/>
          <a:lstStyle/>
          <a:p>
            <a:endParaRPr lang="en-US" noProof="0" dirty="0"/>
          </a:p>
        </p:txBody>
      </p:sp>
      <p:sp>
        <p:nvSpPr>
          <p:cNvPr id="13" name="Shape 11"/>
          <p:cNvSpPr/>
          <p:nvPr/>
        </p:nvSpPr>
        <p:spPr>
          <a:xfrm>
            <a:off x="822960" y="3520440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14" name="Text 12"/>
          <p:cNvSpPr txBox="1"/>
          <p:nvPr/>
        </p:nvSpPr>
        <p:spPr>
          <a:xfrm>
            <a:off x="822960" y="3520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noProof="0" dirty="0"/>
          </a:p>
        </p:txBody>
      </p:sp>
      <p:sp>
        <p:nvSpPr>
          <p:cNvPr id="15" name="Text 13"/>
          <p:cNvSpPr txBox="1"/>
          <p:nvPr/>
        </p:nvSpPr>
        <p:spPr>
          <a:xfrm>
            <a:off x="1508760" y="3465576"/>
            <a:ext cx="98572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xlsx.Home!new_leads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 new leads in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xlsx.Home!period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}}, up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xlsx.Home!new_leads_growth_pct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 from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xlsx.Home!previous_period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600" noProof="0" dirty="0"/>
          </a:p>
        </p:txBody>
      </p:sp>
      <p:sp>
        <p:nvSpPr>
          <p:cNvPr id="16" name="Shape 14"/>
          <p:cNvSpPr/>
          <p:nvPr/>
        </p:nvSpPr>
        <p:spPr>
          <a:xfrm>
            <a:off x="1508760" y="4215384"/>
            <a:ext cx="9857232" cy="0"/>
          </a:xfrm>
          <a:prstGeom prst="line">
            <a:avLst/>
          </a:prstGeom>
          <a:noFill/>
          <a:ln w="12700">
            <a:solidFill>
              <a:srgbClr val="E3E3F0"/>
            </a:solidFill>
            <a:prstDash val="solid"/>
          </a:ln>
        </p:spPr>
        <p:txBody>
          <a:bodyPr/>
          <a:lstStyle/>
          <a:p>
            <a:endParaRPr lang="en-US" noProof="0" dirty="0"/>
          </a:p>
        </p:txBody>
      </p:sp>
      <p:sp>
        <p:nvSpPr>
          <p:cNvPr id="17" name="Shape 15"/>
          <p:cNvSpPr/>
          <p:nvPr/>
        </p:nvSpPr>
        <p:spPr>
          <a:xfrm>
            <a:off x="822960" y="4361688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18" name="Text 16"/>
          <p:cNvSpPr txBox="1"/>
          <p:nvPr/>
        </p:nvSpPr>
        <p:spPr>
          <a:xfrm>
            <a:off x="822960" y="43616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noProof="0" dirty="0"/>
          </a:p>
        </p:txBody>
      </p:sp>
      <p:sp>
        <p:nvSpPr>
          <p:cNvPr id="19" name="Text 17"/>
          <p:cNvSpPr txBox="1"/>
          <p:nvPr/>
        </p:nvSpPr>
        <p:spPr>
          <a:xfrm>
            <a:off x="1508760" y="4306824"/>
            <a:ext cx="98572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brought in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xlsx.Home!new_customers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 customers, up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xlsx.Home!new_customers_growth_pct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 from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xlsx.Home!previous_period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600" noProof="0" dirty="0"/>
          </a:p>
        </p:txBody>
      </p:sp>
      <p:sp>
        <p:nvSpPr>
          <p:cNvPr id="20" name="Shape 18"/>
          <p:cNvSpPr/>
          <p:nvPr/>
        </p:nvSpPr>
        <p:spPr>
          <a:xfrm>
            <a:off x="1508760" y="5056632"/>
            <a:ext cx="9857232" cy="0"/>
          </a:xfrm>
          <a:prstGeom prst="line">
            <a:avLst/>
          </a:prstGeom>
          <a:noFill/>
          <a:ln w="12700">
            <a:solidFill>
              <a:srgbClr val="E3E3F0"/>
            </a:solidFill>
            <a:prstDash val="solid"/>
          </a:ln>
        </p:spPr>
        <p:txBody>
          <a:bodyPr/>
          <a:lstStyle/>
          <a:p>
            <a:endParaRPr lang="en-US" noProof="0" dirty="0"/>
          </a:p>
        </p:txBody>
      </p:sp>
      <p:sp>
        <p:nvSpPr>
          <p:cNvPr id="21" name="Shape 19"/>
          <p:cNvSpPr/>
          <p:nvPr/>
        </p:nvSpPr>
        <p:spPr>
          <a:xfrm>
            <a:off x="822960" y="5202936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22" name="Text 20"/>
          <p:cNvSpPr txBox="1"/>
          <p:nvPr/>
        </p:nvSpPr>
        <p:spPr>
          <a:xfrm>
            <a:off x="822960" y="5202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noProof="0" dirty="0"/>
          </a:p>
        </p:txBody>
      </p:sp>
      <p:sp>
        <p:nvSpPr>
          <p:cNvPr id="23" name="Text 21"/>
          <p:cNvSpPr txBox="1"/>
          <p:nvPr/>
        </p:nvSpPr>
        <p:spPr>
          <a:xfrm>
            <a:off x="1508760" y="5148072"/>
            <a:ext cx="98572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generated {{</a:t>
            </a:r>
            <a:r>
              <a:rPr lang="en-US" sz="1600" noProof="0" dirty="0" err="1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xlsx.Home!marketing_share_of_customers</a:t>
            </a:r>
            <a:r>
              <a:rPr lang="en-US" sz="1600" noProof="0" dirty="0">
                <a:solidFill>
                  <a:srgbClr val="1E1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 of all customers closed</a:t>
            </a:r>
            <a:endParaRPr lang="en-US" sz="1600" noProof="0" dirty="0"/>
          </a:p>
        </p:txBody>
      </p:sp>
      <p:sp>
        <p:nvSpPr>
          <p:cNvPr id="24" name="Text 2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Summary</a:t>
            </a:r>
            <a:endParaRPr lang="en-US" sz="1000" noProof="0" dirty="0"/>
          </a:p>
        </p:txBody>
      </p:sp>
      <p:sp>
        <p:nvSpPr>
          <p:cNvPr id="25" name="Text 23"/>
          <p:cNvSpPr txBox="1"/>
          <p:nvPr/>
        </p:nvSpPr>
        <p:spPr>
          <a:xfrm>
            <a:off x="8074152" y="6434797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{{</a:t>
            </a:r>
            <a:r>
              <a:rPr lang="en-US" sz="1000" noProof="0" dirty="0" err="1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xlsx.Home!company_name</a:t>
            </a: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00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502920"/>
            <a:ext cx="10543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noProof="0" dirty="0">
                <a:solidFill>
                  <a:srgbClr val="505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CHARTS</a:t>
            </a:r>
            <a:endParaRPr lang="en-US" sz="1200" noProof="0" dirty="0"/>
          </a:p>
        </p:txBody>
      </p:sp>
      <p:sp>
        <p:nvSpPr>
          <p:cNvPr id="3" name="Text 1"/>
          <p:cNvSpPr txBox="1"/>
          <p:nvPr/>
        </p:nvSpPr>
        <p:spPr>
          <a:xfrm>
            <a:off x="822960" y="804672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noProof="0" dirty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 Visits — 12 months</a:t>
            </a:r>
            <a:endParaRPr lang="en-US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10954512" y="457200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11" name="Text 9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Charts</a:t>
            </a:r>
            <a:endParaRPr lang="en-US" sz="1000" noProof="0" dirty="0"/>
          </a:p>
        </p:txBody>
      </p:sp>
      <p:graphicFrame>
        <p:nvGraphicFramePr>
          <p:cNvPr id="18" name="Chart 17" descr="{{type=chart data=xlsx.Visits!WebsiteVisitsTable}}">
            <a:extLst>
              <a:ext uri="{FF2B5EF4-FFF2-40B4-BE49-F238E27FC236}">
                <a16:creationId xmlns:a16="http://schemas.microsoft.com/office/drawing/2014/main" id="{AEDCE49E-E906-AC68-4E98-0F26EA1EDA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1604924"/>
              </p:ext>
            </p:extLst>
          </p:nvPr>
        </p:nvGraphicFramePr>
        <p:xfrm>
          <a:off x="2032000" y="1630496"/>
          <a:ext cx="8128000" cy="4507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23">
            <a:extLst>
              <a:ext uri="{FF2B5EF4-FFF2-40B4-BE49-F238E27FC236}">
                <a16:creationId xmlns:a16="http://schemas.microsoft.com/office/drawing/2014/main" id="{61DF7640-7C4A-BCB7-E290-6B2F7973F1D1}"/>
              </a:ext>
            </a:extLst>
          </p:cNvPr>
          <p:cNvSpPr txBox="1"/>
          <p:nvPr/>
        </p:nvSpPr>
        <p:spPr>
          <a:xfrm>
            <a:off x="8074152" y="6434797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{{</a:t>
            </a:r>
            <a:r>
              <a:rPr lang="en-US" sz="1000" noProof="0" dirty="0" err="1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xlsx.Home!company_name</a:t>
            </a: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0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502920"/>
            <a:ext cx="10543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noProof="0" dirty="0">
                <a:solidFill>
                  <a:srgbClr val="505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CHARTS</a:t>
            </a:r>
            <a:endParaRPr lang="en-US" sz="1200" noProof="0" dirty="0"/>
          </a:p>
        </p:txBody>
      </p:sp>
      <p:sp>
        <p:nvSpPr>
          <p:cNvPr id="3" name="Text 1"/>
          <p:cNvSpPr txBox="1"/>
          <p:nvPr/>
        </p:nvSpPr>
        <p:spPr>
          <a:xfrm>
            <a:off x="822960" y="804672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noProof="0" dirty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Customers by Source</a:t>
            </a:r>
            <a:endParaRPr lang="en-US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10954512" y="457200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11" name="Text 9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Charts</a:t>
            </a:r>
            <a:endParaRPr lang="en-US" sz="1000" noProof="0" dirty="0"/>
          </a:p>
        </p:txBody>
      </p:sp>
      <p:graphicFrame>
        <p:nvGraphicFramePr>
          <p:cNvPr id="15" name="Chart 14" descr="{{type=chart data=xlsx.Customers!CustomersBySourceTable}}">
            <a:extLst>
              <a:ext uri="{FF2B5EF4-FFF2-40B4-BE49-F238E27FC236}">
                <a16:creationId xmlns:a16="http://schemas.microsoft.com/office/drawing/2014/main" id="{6A6CD952-752A-977A-F60C-7E988964EA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2262835"/>
              </p:ext>
            </p:extLst>
          </p:nvPr>
        </p:nvGraphicFramePr>
        <p:xfrm>
          <a:off x="2032000" y="1746504"/>
          <a:ext cx="8128000" cy="4391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 23">
            <a:extLst>
              <a:ext uri="{FF2B5EF4-FFF2-40B4-BE49-F238E27FC236}">
                <a16:creationId xmlns:a16="http://schemas.microsoft.com/office/drawing/2014/main" id="{F607065C-E6FA-B4D1-F488-59E24B8EB19D}"/>
              </a:ext>
            </a:extLst>
          </p:cNvPr>
          <p:cNvSpPr txBox="1"/>
          <p:nvPr/>
        </p:nvSpPr>
        <p:spPr>
          <a:xfrm>
            <a:off x="8074152" y="6434797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{{</a:t>
            </a:r>
            <a:r>
              <a:rPr lang="en-US" sz="1000" noProof="0" dirty="0" err="1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xlsx.Home!company_name</a:t>
            </a: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0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502920"/>
            <a:ext cx="10543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noProof="0" dirty="0">
                <a:solidFill>
                  <a:srgbClr val="505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CHARTS</a:t>
            </a:r>
            <a:endParaRPr lang="en-US" sz="1200" noProof="0" dirty="0"/>
          </a:p>
        </p:txBody>
      </p:sp>
      <p:sp>
        <p:nvSpPr>
          <p:cNvPr id="3" name="Text 1"/>
          <p:cNvSpPr txBox="1"/>
          <p:nvPr/>
        </p:nvSpPr>
        <p:spPr>
          <a:xfrm>
            <a:off x="822960" y="804672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noProof="0" dirty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 Acquisition Cost Online vs Average — Last 12 Months</a:t>
            </a:r>
            <a:endParaRPr lang="en-US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10954512" y="457200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11" name="Text 9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Charts</a:t>
            </a:r>
            <a:endParaRPr lang="en-US" sz="1000" noProof="0" dirty="0"/>
          </a:p>
        </p:txBody>
      </p:sp>
      <p:sp>
        <p:nvSpPr>
          <p:cNvPr id="14" name="Text 23">
            <a:extLst>
              <a:ext uri="{FF2B5EF4-FFF2-40B4-BE49-F238E27FC236}">
                <a16:creationId xmlns:a16="http://schemas.microsoft.com/office/drawing/2014/main" id="{6739F878-BB1F-54DB-D2DF-2C469808E0FA}"/>
              </a:ext>
            </a:extLst>
          </p:cNvPr>
          <p:cNvSpPr txBox="1"/>
          <p:nvPr/>
        </p:nvSpPr>
        <p:spPr>
          <a:xfrm>
            <a:off x="8074152" y="6434797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{{</a:t>
            </a:r>
            <a:r>
              <a:rPr lang="en-US" sz="1000" noProof="0" dirty="0" err="1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xlsx.Home!company_name</a:t>
            </a: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000" noProof="0" dirty="0"/>
          </a:p>
        </p:txBody>
      </p:sp>
      <p:graphicFrame>
        <p:nvGraphicFramePr>
          <p:cNvPr id="15" name="Chart 14" descr="{{type=chart data=xlsx.CAC!CACTable}}">
            <a:extLst>
              <a:ext uri="{FF2B5EF4-FFF2-40B4-BE49-F238E27FC236}">
                <a16:creationId xmlns:a16="http://schemas.microsoft.com/office/drawing/2014/main" id="{E66FEA17-7487-CA38-C50E-7815844A7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6109441"/>
              </p:ext>
            </p:extLst>
          </p:nvPr>
        </p:nvGraphicFramePr>
        <p:xfrm>
          <a:off x="2032000" y="1927952"/>
          <a:ext cx="8128000" cy="4210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502920"/>
            <a:ext cx="10543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noProof="0" dirty="0">
                <a:solidFill>
                  <a:srgbClr val="505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PAGES</a:t>
            </a:r>
            <a:endParaRPr lang="en-US" sz="1200" noProof="0" dirty="0"/>
          </a:p>
        </p:txBody>
      </p:sp>
      <p:sp>
        <p:nvSpPr>
          <p:cNvPr id="3" name="Text 1"/>
          <p:cNvSpPr txBox="1"/>
          <p:nvPr/>
        </p:nvSpPr>
        <p:spPr>
          <a:xfrm>
            <a:off x="822960" y="804672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noProof="0" dirty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 1</a:t>
            </a:r>
            <a:r>
              <a:rPr lang="pl-PL" sz="3000" b="1" noProof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r>
              <a:rPr lang="en-US" sz="3000" b="1" noProof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000" b="1" noProof="0" dirty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Performing Pages</a:t>
            </a:r>
            <a:endParaRPr lang="en-US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10954512" y="457200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6" name="Text 3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Performing Pages</a:t>
            </a:r>
            <a:endParaRPr lang="en-US" sz="1000" noProof="0" dirty="0"/>
          </a:p>
        </p:txBody>
      </p:sp>
      <p:graphicFrame>
        <p:nvGraphicFramePr>
          <p:cNvPr id="9" name="Table 8" descr="{{type=table data=xlsx.TopPages!TopPagesTable columns=&quot;Page Title, Page URL, Visits&quot;}}">
            <a:extLst>
              <a:ext uri="{FF2B5EF4-FFF2-40B4-BE49-F238E27FC236}">
                <a16:creationId xmlns:a16="http://schemas.microsoft.com/office/drawing/2014/main" id="{9AA2076C-F69F-8D3A-0AB2-DEED5FEC6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578065"/>
              </p:ext>
            </p:extLst>
          </p:nvPr>
        </p:nvGraphicFramePr>
        <p:xfrm>
          <a:off x="822960" y="1739339"/>
          <a:ext cx="105430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344">
                  <a:extLst>
                    <a:ext uri="{9D8B030D-6E8A-4147-A177-3AD203B41FA5}">
                      <a16:colId xmlns:a16="http://schemas.microsoft.com/office/drawing/2014/main" val="617481944"/>
                    </a:ext>
                  </a:extLst>
                </a:gridCol>
                <a:gridCol w="3514344">
                  <a:extLst>
                    <a:ext uri="{9D8B030D-6E8A-4147-A177-3AD203B41FA5}">
                      <a16:colId xmlns:a16="http://schemas.microsoft.com/office/drawing/2014/main" val="1457760879"/>
                    </a:ext>
                  </a:extLst>
                </a:gridCol>
                <a:gridCol w="3514344">
                  <a:extLst>
                    <a:ext uri="{9D8B030D-6E8A-4147-A177-3AD203B41FA5}">
                      <a16:colId xmlns:a16="http://schemas.microsoft.com/office/drawing/2014/main" val="36390126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/>
                        <a:t>Page 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URL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Visits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770294"/>
                  </a:ext>
                </a:extLst>
              </a:tr>
            </a:tbl>
          </a:graphicData>
        </a:graphic>
      </p:graphicFrame>
      <p:sp>
        <p:nvSpPr>
          <p:cNvPr id="11" name="Text 23">
            <a:extLst>
              <a:ext uri="{FF2B5EF4-FFF2-40B4-BE49-F238E27FC236}">
                <a16:creationId xmlns:a16="http://schemas.microsoft.com/office/drawing/2014/main" id="{7FB24104-10A9-C741-9578-6E62309F33E6}"/>
              </a:ext>
            </a:extLst>
          </p:cNvPr>
          <p:cNvSpPr txBox="1"/>
          <p:nvPr/>
        </p:nvSpPr>
        <p:spPr>
          <a:xfrm>
            <a:off x="8074152" y="6434797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{{</a:t>
            </a:r>
            <a:r>
              <a:rPr lang="en-US" sz="1000" noProof="0" dirty="0" err="1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xlsx.Home!company_name</a:t>
            </a: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000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502920"/>
            <a:ext cx="10543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noProof="0" dirty="0">
                <a:solidFill>
                  <a:srgbClr val="505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 UP</a:t>
            </a:r>
            <a:endParaRPr lang="en-US" sz="1200" noProof="0" dirty="0"/>
          </a:p>
        </p:txBody>
      </p:sp>
      <p:sp>
        <p:nvSpPr>
          <p:cNvPr id="3" name="Text 1"/>
          <p:cNvSpPr txBox="1"/>
          <p:nvPr/>
        </p:nvSpPr>
        <p:spPr>
          <a:xfrm>
            <a:off x="822960" y="804672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noProof="0" dirty="0">
                <a:solidFill>
                  <a:srgbClr val="1E1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Commentary</a:t>
            </a:r>
            <a:endParaRPr lang="en-US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10954512" y="457200"/>
            <a:ext cx="457200" cy="45720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5" name="Shape 3"/>
          <p:cNvSpPr/>
          <p:nvPr/>
        </p:nvSpPr>
        <p:spPr>
          <a:xfrm>
            <a:off x="822960" y="2103120"/>
            <a:ext cx="10543032" cy="3657600"/>
          </a:xfrm>
          <a:prstGeom prst="roundRect">
            <a:avLst>
              <a:gd name="adj" fmla="val 2500"/>
            </a:avLst>
          </a:prstGeom>
          <a:solidFill>
            <a:srgbClr val="F7F7FD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6" name="Shape 4"/>
          <p:cNvSpPr/>
          <p:nvPr/>
        </p:nvSpPr>
        <p:spPr>
          <a:xfrm>
            <a:off x="5774436" y="2514600"/>
            <a:ext cx="640080" cy="640080"/>
          </a:xfrm>
          <a:prstGeom prst="ellipse">
            <a:avLst/>
          </a:prstGeom>
          <a:solidFill>
            <a:srgbClr val="FFC3D2"/>
          </a:solidFill>
          <a:ln/>
        </p:spPr>
        <p:txBody>
          <a:bodyPr/>
          <a:lstStyle/>
          <a:p>
            <a:endParaRPr lang="en-US" noProof="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3383280"/>
            <a:ext cx="92628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noProof="0" dirty="0">
                <a:solidFill>
                  <a:srgbClr val="5050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WRITE YOUR CONCLUSIONS AND NEXT STEPS HERE</a:t>
            </a:r>
            <a:endParaRPr lang="en-US" sz="2600" noProof="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Commentary</a:t>
            </a:r>
            <a:endParaRPr lang="en-US" sz="1000" noProof="0" dirty="0"/>
          </a:p>
        </p:txBody>
      </p:sp>
      <p:sp>
        <p:nvSpPr>
          <p:cNvPr id="11" name="Text 23">
            <a:extLst>
              <a:ext uri="{FF2B5EF4-FFF2-40B4-BE49-F238E27FC236}">
                <a16:creationId xmlns:a16="http://schemas.microsoft.com/office/drawing/2014/main" id="{16B6FF84-D944-0792-155A-7A8FBF4FA186}"/>
              </a:ext>
            </a:extLst>
          </p:cNvPr>
          <p:cNvSpPr txBox="1"/>
          <p:nvPr/>
        </p:nvSpPr>
        <p:spPr>
          <a:xfrm>
            <a:off x="8074152" y="6434797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{{</a:t>
            </a:r>
            <a:r>
              <a:rPr lang="en-US" sz="1000" noProof="0" dirty="0" err="1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xlsx.Home!company_name</a:t>
            </a:r>
            <a:r>
              <a:rPr lang="en-US" sz="1000" noProof="0" dirty="0">
                <a:solidFill>
                  <a:srgbClr val="6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}}</a:t>
            </a:r>
            <a:endParaRPr lang="en-US" sz="1000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309</Words>
  <Application>Microsoft Office PowerPoint</Application>
  <PresentationFormat>Widescreen</PresentationFormat>
  <Paragraphs>54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Maciej Brzeziński</cp:lastModifiedBy>
  <cp:revision>43</cp:revision>
  <dcterms:created xsi:type="dcterms:W3CDTF">2026-08-28T09:07:00Z</dcterms:created>
  <dcterms:modified xsi:type="dcterms:W3CDTF">2026-08-31T12:43:28Z</dcterms:modified>
</cp:coreProperties>
</file>