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DD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84" d="100"/>
          <a:sy n="84" d="100"/>
        </p:scale>
        <p:origin x="114" y="11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CECB64-B988-4D03-84AD-3736379197FA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6D3CC8-6EDD-4538-A1D4-AC1C8B3BC41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370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20604-2801-2A92-61FF-8296D3A219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3961F5-260B-E779-1793-30A870E835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D7763-13AB-CF26-2507-5107506587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93CA-DA72-46F8-A992-C216D42360B1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9A48AB-18C1-0279-4614-C528249D47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0FF702-04C0-2D7C-66E7-B961710E1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45B8-6583-4E18-B728-ED5DBEF27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64629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CB517E-EE92-A0FA-1B75-A480F1009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74402F-C407-AB48-1050-DFE7A0923B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C3DE9F-DE58-1E67-173E-CD131E715E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93CA-DA72-46F8-A992-C216D42360B1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8D4E1-812C-8D31-DAD0-832BD3E303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9CA316-8875-C9DF-AC6C-78CE450E9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45B8-6583-4E18-B728-ED5DBEF27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33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1588E7-5DAE-C774-0C64-2D7DFAD9C4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869F01-98B2-F2B9-EE00-5EDC3E5A41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714A25-099B-633E-6755-99B246CA3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93CA-DA72-46F8-A992-C216D42360B1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742316-49DA-97DB-2182-124E56355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D969F0-2A5E-BE93-E89F-6A0BD2F96F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45B8-6583-4E18-B728-ED5DBEF27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55184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E4DB9B-40BB-6F6E-3761-1B18E6ECE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1815A9-0F5E-E48F-BB72-50AD36E862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BD825-9502-E1B8-FE65-90E2CC586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93CA-DA72-46F8-A992-C216D42360B1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B78652-9ECB-7EB6-C950-6343F463A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AAADE6-AD1E-D8EA-D234-324D42428D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45B8-6583-4E18-B728-ED5DBEF27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68039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35896-DFC9-724C-955A-DC4C24DF11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8AAB89-04B4-C493-5EC1-D24E6709B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F301A1-757E-FCBF-8932-DA5A45D80B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93CA-DA72-46F8-A992-C216D42360B1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1D3F46-A098-BE0D-9370-5D241B1A4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2B708E-315A-E0B9-AB1F-848B3ABF9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45B8-6583-4E18-B728-ED5DBEF27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973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C8D82-A9B6-90BE-1F89-107960F510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C54574-6B06-E8B1-DA3C-A7DF4EF13B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C4B9B8-1D97-C320-CEAC-1AC9AD53F5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AC3850-09CF-CAE4-4735-B4739A304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93CA-DA72-46F8-A992-C216D42360B1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019E94-1ADD-7B85-C7A2-21B117C34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2C06671-2B74-F1EC-1843-8EA45C046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45B8-6583-4E18-B728-ED5DBEF27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6352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C7F58-F528-8A02-F62C-989C0D15D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4C92EC-0ED4-B102-7C2C-90D63C3BCD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F26951-859E-E4A7-0289-511461D8CC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C62CBD-6354-381C-A753-99F663AF83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52D8F96-E21A-7241-DBB4-9AFA6BC97F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97F494-3FFA-C715-3EFC-90DB1A894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93CA-DA72-46F8-A992-C216D42360B1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C6F90EE-1162-5073-3B75-3E023D36B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1A4B523-E1A4-ACEB-51FF-0A083D092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45B8-6583-4E18-B728-ED5DBEF27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1492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D9ED31-1535-0150-C671-CED47B7090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357BB68-714A-DFB9-0C24-FB5AB54C62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93CA-DA72-46F8-A992-C216D42360B1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2B882F-6C09-BE52-7FA8-DB417DA1D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04B55D-2803-ACFF-7328-8CD9AF803B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45B8-6583-4E18-B728-ED5DBEF27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549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6479B2-8FFB-B7FF-326D-90DFECD22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93CA-DA72-46F8-A992-C216D42360B1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F06074-FB95-652E-C176-DE3D7C053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7F8E54-16D1-7052-4C7B-7AD842D95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45B8-6583-4E18-B728-ED5DBEF27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699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F469A-3085-B824-A888-01BAB0733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796FFB-6073-7EBF-70C7-0EDD52A8AE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96D1DA-446A-E9D7-BBCA-133B4A6C6C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D960CB-599A-2605-3115-0F6AE89C7E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93CA-DA72-46F8-A992-C216D42360B1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13FBC5-AC0D-6EC0-4830-D15A0B18A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9847A1-B21A-646D-5FE8-DA6400321F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45B8-6583-4E18-B728-ED5DBEF27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216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003E2-91DA-C6D7-9544-376594BA6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7E138A2-0D40-094C-86F0-6DCA839C44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87A39D-2969-1547-FC16-195C80F6E0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CE0596-0B17-CD4E-55DB-3A6EB09F99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393CA-DA72-46F8-A992-C216D42360B1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64CAB0-3002-3AC4-A79F-FF8D6A7DFA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2F875C1-71A1-2474-DFBD-14F9A4736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1E45B8-6583-4E18-B728-ED5DBEF27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778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3F488A2-CCD6-90F9-6FFE-CB3B39EF41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512E55-17CE-CE5F-73FB-5B54F0817E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B2484C-9EAC-C26B-B4C9-8365DD7336A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393CA-DA72-46F8-A992-C216D42360B1}" type="datetimeFigureOut">
              <a:rPr lang="en-GB" smtClean="0"/>
              <a:t>03/09/2025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3EFE7C-7E7F-51FD-89CC-EBAA588643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1CD6C5-85EF-206F-2561-1F0F2DE090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1E45B8-6583-4E18-B728-ED5DBEF271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8875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DDD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3FA8F-0E96-6D09-18D6-42E4CC9656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{{</a:t>
            </a:r>
            <a:r>
              <a:rPr lang="en-GB" dirty="0" err="1"/>
              <a:t>salesPersonName</a:t>
            </a:r>
            <a:r>
              <a:rPr lang="pl-PL" dirty="0"/>
              <a:t>}} - Sales Performance</a:t>
            </a:r>
            <a:endParaRPr lang="en-GB" dirty="0"/>
          </a:p>
        </p:txBody>
      </p:sp>
      <p:pic>
        <p:nvPicPr>
          <p:cNvPr id="5" name="Content Placeholder 4" descr="{{salesPersonPhotoUrl}}">
            <a:extLst>
              <a:ext uri="{FF2B5EF4-FFF2-40B4-BE49-F238E27FC236}">
                <a16:creationId xmlns:a16="http://schemas.microsoft.com/office/drawing/2014/main" id="{5CA783DB-205D-5B68-6128-65066E0D9C7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885" y="1624700"/>
            <a:ext cx="2438400" cy="24384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5F7BDD7F-77A5-70DC-6105-07FCDC21CDF4}"/>
              </a:ext>
            </a:extLst>
          </p:cNvPr>
          <p:cNvSpPr txBox="1"/>
          <p:nvPr/>
        </p:nvSpPr>
        <p:spPr>
          <a:xfrm>
            <a:off x="999885" y="4242062"/>
            <a:ext cx="256833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l-PL" sz="1600" dirty="0"/>
              <a:t>{{</a:t>
            </a:r>
            <a:r>
              <a:rPr lang="en-GB" sz="1600" dirty="0" err="1"/>
              <a:t>salesPersonTitle</a:t>
            </a:r>
            <a:r>
              <a:rPr lang="pl-PL" sz="1600" dirty="0"/>
              <a:t>}}</a:t>
            </a:r>
          </a:p>
          <a:p>
            <a:r>
              <a:rPr lang="pl-PL" sz="1600" dirty="0"/>
              <a:t>{{</a:t>
            </a:r>
            <a:r>
              <a:rPr lang="en-GB" sz="1600" dirty="0" err="1"/>
              <a:t>salesPersonResponsibility</a:t>
            </a:r>
            <a:r>
              <a:rPr lang="pl-PL" sz="1600" dirty="0"/>
              <a:t>}}</a:t>
            </a:r>
            <a:endParaRPr lang="en-GB" sz="1600" dirty="0"/>
          </a:p>
        </p:txBody>
      </p:sp>
      <p:graphicFrame>
        <p:nvGraphicFramePr>
          <p:cNvPr id="11" name="{{dealsClosed}}">
            <a:extLst>
              <a:ext uri="{FF2B5EF4-FFF2-40B4-BE49-F238E27FC236}">
                <a16:creationId xmlns:a16="http://schemas.microsoft.com/office/drawing/2014/main" id="{8B6D6B43-78D3-700F-47E0-FE4EF5458E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4236452"/>
              </p:ext>
            </p:extLst>
          </p:nvPr>
        </p:nvGraphicFramePr>
        <p:xfrm>
          <a:off x="5740280" y="4063100"/>
          <a:ext cx="6026871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8957">
                  <a:extLst>
                    <a:ext uri="{9D8B030D-6E8A-4147-A177-3AD203B41FA5}">
                      <a16:colId xmlns:a16="http://schemas.microsoft.com/office/drawing/2014/main" val="610235517"/>
                    </a:ext>
                  </a:extLst>
                </a:gridCol>
                <a:gridCol w="2008957">
                  <a:extLst>
                    <a:ext uri="{9D8B030D-6E8A-4147-A177-3AD203B41FA5}">
                      <a16:colId xmlns:a16="http://schemas.microsoft.com/office/drawing/2014/main" val="893460748"/>
                    </a:ext>
                  </a:extLst>
                </a:gridCol>
                <a:gridCol w="2008957">
                  <a:extLst>
                    <a:ext uri="{9D8B030D-6E8A-4147-A177-3AD203B41FA5}">
                      <a16:colId xmlns:a16="http://schemas.microsoft.com/office/drawing/2014/main" val="3492442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pl-PL" dirty="0" err="1"/>
                        <a:t>Account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Date</a:t>
                      </a:r>
                      <a:r>
                        <a:rPr lang="pl-PL" dirty="0"/>
                        <a:t> of sale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err="1"/>
                        <a:t>Amount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1228684"/>
                  </a:ext>
                </a:extLst>
              </a:tr>
            </a:tbl>
          </a:graphicData>
        </a:graphic>
      </p:graphicFrame>
      <p:grpSp>
        <p:nvGrpSpPr>
          <p:cNvPr id="16" name="Group 15">
            <a:extLst>
              <a:ext uri="{FF2B5EF4-FFF2-40B4-BE49-F238E27FC236}">
                <a16:creationId xmlns:a16="http://schemas.microsoft.com/office/drawing/2014/main" id="{E2B51836-CC53-A033-566E-095598CD33C5}"/>
              </a:ext>
            </a:extLst>
          </p:cNvPr>
          <p:cNvGrpSpPr/>
          <p:nvPr/>
        </p:nvGrpSpPr>
        <p:grpSpPr>
          <a:xfrm>
            <a:off x="7363849" y="1690688"/>
            <a:ext cx="2779735" cy="1970307"/>
            <a:chOff x="6096000" y="1341938"/>
            <a:chExt cx="5083666" cy="3003923"/>
          </a:xfrm>
        </p:grpSpPr>
        <p:sp>
          <p:nvSpPr>
            <p:cNvPr id="17" name="Free-form: Shape 16">
              <a:extLst>
                <a:ext uri="{FF2B5EF4-FFF2-40B4-BE49-F238E27FC236}">
                  <a16:creationId xmlns:a16="http://schemas.microsoft.com/office/drawing/2014/main" id="{31674A22-7DAD-17D0-A37A-B520B49A0E7C}"/>
                </a:ext>
              </a:extLst>
            </p:cNvPr>
            <p:cNvSpPr/>
            <p:nvPr/>
          </p:nvSpPr>
          <p:spPr>
            <a:xfrm>
              <a:off x="6096000" y="1341938"/>
              <a:ext cx="5083666" cy="1001309"/>
            </a:xfrm>
            <a:custGeom>
              <a:avLst/>
              <a:gdLst>
                <a:gd name="connsiteX0" fmla="*/ 0 w 5083666"/>
                <a:gd name="connsiteY0" fmla="*/ 1001307 h 1001307"/>
                <a:gd name="connsiteX1" fmla="*/ 847276 w 5083666"/>
                <a:gd name="connsiteY1" fmla="*/ 0 h 1001307"/>
                <a:gd name="connsiteX2" fmla="*/ 4236390 w 5083666"/>
                <a:gd name="connsiteY2" fmla="*/ 0 h 1001307"/>
                <a:gd name="connsiteX3" fmla="*/ 5083666 w 5083666"/>
                <a:gd name="connsiteY3" fmla="*/ 1001307 h 1001307"/>
                <a:gd name="connsiteX4" fmla="*/ 0 w 5083666"/>
                <a:gd name="connsiteY4" fmla="*/ 1001307 h 1001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83666" h="1001307">
                  <a:moveTo>
                    <a:pt x="5083666" y="1"/>
                  </a:moveTo>
                  <a:lnTo>
                    <a:pt x="4236390" y="1001306"/>
                  </a:lnTo>
                  <a:lnTo>
                    <a:pt x="847276" y="1001306"/>
                  </a:lnTo>
                  <a:lnTo>
                    <a:pt x="0" y="1"/>
                  </a:lnTo>
                  <a:lnTo>
                    <a:pt x="5083666" y="1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908691" tIns="19051" rIns="908693" bIns="19051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-PL" sz="1050" kern="1200" dirty="0" err="1"/>
                <a:t>Leads</a:t>
              </a:r>
              <a:r>
                <a:rPr lang="pl-PL" sz="1050" kern="1200" dirty="0"/>
                <a:t> </a:t>
              </a:r>
            </a:p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-PL" sz="1050" kern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(</a:t>
              </a:r>
              <a:r>
                <a:rPr lang="en-GB" sz="1050" kern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{{</a:t>
              </a:r>
              <a:r>
                <a:rPr lang="en-GB" sz="1050" kern="1200" dirty="0" err="1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keyMetrics</a:t>
              </a:r>
              <a:r>
                <a:rPr lang="en-GB" sz="1050" kern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.</a:t>
              </a:r>
              <a:r>
                <a:rPr lang="pl-PL" sz="1050" kern="1200" dirty="0" err="1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leads</a:t>
              </a:r>
              <a:r>
                <a:rPr lang="pl-PL" sz="1050" kern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}})</a:t>
              </a:r>
              <a:endParaRPr lang="en-GB" sz="1050" kern="1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8" name="Free-form: Shape 17">
              <a:extLst>
                <a:ext uri="{FF2B5EF4-FFF2-40B4-BE49-F238E27FC236}">
                  <a16:creationId xmlns:a16="http://schemas.microsoft.com/office/drawing/2014/main" id="{7E8A22DC-8D9A-2376-9C7C-E168A3BCBDD4}"/>
                </a:ext>
              </a:extLst>
            </p:cNvPr>
            <p:cNvSpPr/>
            <p:nvPr/>
          </p:nvSpPr>
          <p:spPr>
            <a:xfrm>
              <a:off x="6943277" y="2343246"/>
              <a:ext cx="3389110" cy="1001308"/>
            </a:xfrm>
            <a:custGeom>
              <a:avLst/>
              <a:gdLst>
                <a:gd name="connsiteX0" fmla="*/ 0 w 3389110"/>
                <a:gd name="connsiteY0" fmla="*/ 1001307 h 1001307"/>
                <a:gd name="connsiteX1" fmla="*/ 847276 w 3389110"/>
                <a:gd name="connsiteY1" fmla="*/ 0 h 1001307"/>
                <a:gd name="connsiteX2" fmla="*/ 2541834 w 3389110"/>
                <a:gd name="connsiteY2" fmla="*/ 0 h 1001307"/>
                <a:gd name="connsiteX3" fmla="*/ 3389110 w 3389110"/>
                <a:gd name="connsiteY3" fmla="*/ 1001307 h 1001307"/>
                <a:gd name="connsiteX4" fmla="*/ 0 w 3389110"/>
                <a:gd name="connsiteY4" fmla="*/ 1001307 h 1001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389110" h="1001307">
                  <a:moveTo>
                    <a:pt x="3389110" y="1"/>
                  </a:moveTo>
                  <a:lnTo>
                    <a:pt x="2541834" y="1001306"/>
                  </a:lnTo>
                  <a:lnTo>
                    <a:pt x="847276" y="1001306"/>
                  </a:lnTo>
                  <a:lnTo>
                    <a:pt x="0" y="1"/>
                  </a:lnTo>
                  <a:lnTo>
                    <a:pt x="3389110" y="1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1355300"/>
                <a:satOff val="50000"/>
                <a:lumOff val="-7353"/>
                <a:alphaOff val="0"/>
              </a:schemeClr>
            </a:fillRef>
            <a:effectRef idx="0">
              <a:schemeClr val="accent3">
                <a:hueOff val="1355300"/>
                <a:satOff val="50000"/>
                <a:lumOff val="-735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612145" tIns="19050" rIns="612144" bIns="19051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-PL" sz="1050" kern="1200" dirty="0" err="1"/>
                <a:t>Prospects</a:t>
              </a:r>
              <a:endParaRPr lang="pl-PL" sz="1050" dirty="0"/>
            </a:p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-PL" sz="1050" kern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(</a:t>
              </a:r>
              <a:r>
                <a:rPr lang="en-GB" sz="1050" kern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{{</a:t>
              </a:r>
              <a:r>
                <a:rPr lang="en-GB" sz="1050" kern="1200" dirty="0" err="1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keyMetrics</a:t>
              </a:r>
              <a:r>
                <a:rPr lang="en-GB" sz="1050" kern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.</a:t>
              </a:r>
              <a:r>
                <a:rPr lang="pl-PL" sz="1050" kern="1200" dirty="0" err="1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prospects</a:t>
              </a:r>
              <a:r>
                <a:rPr lang="pl-PL" sz="1050" kern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}})</a:t>
              </a:r>
              <a:endParaRPr lang="en-GB" sz="1050" kern="1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9" name="Free-form: Shape 18">
              <a:extLst>
                <a:ext uri="{FF2B5EF4-FFF2-40B4-BE49-F238E27FC236}">
                  <a16:creationId xmlns:a16="http://schemas.microsoft.com/office/drawing/2014/main" id="{DF444ED9-9F87-C7DE-002D-92098B60B277}"/>
                </a:ext>
              </a:extLst>
            </p:cNvPr>
            <p:cNvSpPr/>
            <p:nvPr/>
          </p:nvSpPr>
          <p:spPr>
            <a:xfrm>
              <a:off x="7790554" y="3344553"/>
              <a:ext cx="1694556" cy="1001308"/>
            </a:xfrm>
            <a:custGeom>
              <a:avLst/>
              <a:gdLst>
                <a:gd name="connsiteX0" fmla="*/ 0 w 1694555"/>
                <a:gd name="connsiteY0" fmla="*/ 1001307 h 1001307"/>
                <a:gd name="connsiteX1" fmla="*/ 847276 w 1694555"/>
                <a:gd name="connsiteY1" fmla="*/ 0 h 1001307"/>
                <a:gd name="connsiteX2" fmla="*/ 847279 w 1694555"/>
                <a:gd name="connsiteY2" fmla="*/ 0 h 1001307"/>
                <a:gd name="connsiteX3" fmla="*/ 1694555 w 1694555"/>
                <a:gd name="connsiteY3" fmla="*/ 1001307 h 1001307"/>
                <a:gd name="connsiteX4" fmla="*/ 0 w 1694555"/>
                <a:gd name="connsiteY4" fmla="*/ 1001307 h 1001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94555" h="1001307">
                  <a:moveTo>
                    <a:pt x="1694555" y="1"/>
                  </a:moveTo>
                  <a:lnTo>
                    <a:pt x="847279" y="1001306"/>
                  </a:lnTo>
                  <a:lnTo>
                    <a:pt x="847276" y="1001306"/>
                  </a:lnTo>
                  <a:lnTo>
                    <a:pt x="0" y="1"/>
                  </a:lnTo>
                  <a:lnTo>
                    <a:pt x="1694555" y="1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2710599"/>
                <a:satOff val="100000"/>
                <a:lumOff val="-14706"/>
                <a:alphaOff val="0"/>
              </a:schemeClr>
            </a:fillRef>
            <a:effectRef idx="0">
              <a:schemeClr val="accent3">
                <a:hueOff val="2710599"/>
                <a:satOff val="100000"/>
                <a:lumOff val="-14706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9051" tIns="19050" rIns="19050" bIns="19051" numCol="1" spcCol="1270" anchor="ctr" anchorCtr="0">
              <a:noAutofit/>
            </a:bodyPr>
            <a:lstStyle/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-PL" sz="1050" kern="1200" dirty="0"/>
                <a:t>Sales</a:t>
              </a:r>
            </a:p>
            <a:p>
              <a:pPr marL="0" lvl="0" indent="0" algn="ctr" defTabSz="6667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pl-PL" sz="1050" kern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(</a:t>
              </a:r>
              <a:r>
                <a:rPr lang="en-GB" sz="1050" kern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{{</a:t>
              </a:r>
              <a:r>
                <a:rPr lang="en-GB" sz="1050" kern="1200" dirty="0" err="1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keyMetrics</a:t>
              </a:r>
              <a:r>
                <a:rPr lang="en-GB" sz="1050" kern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.</a:t>
              </a:r>
              <a:r>
                <a:rPr lang="pl-PL" sz="1050" kern="1200" dirty="0" err="1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sales</a:t>
              </a:r>
              <a:r>
                <a:rPr lang="pl-PL" sz="1050" kern="1200" dirty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}})</a:t>
              </a:r>
              <a:endParaRPr lang="en-GB" sz="1050" kern="1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0" name="Graphic 19">
            <a:extLst>
              <a:ext uri="{FF2B5EF4-FFF2-40B4-BE49-F238E27FC236}">
                <a16:creationId xmlns:a16="http://schemas.microsoft.com/office/drawing/2014/main" id="{3492C983-5637-CE2E-8FCB-BE7D9BE95E9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02920" y="6196714"/>
            <a:ext cx="496965" cy="496965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4B8E7B66-B22A-22A3-CF92-1E57D428AA56}"/>
              </a:ext>
            </a:extLst>
          </p:cNvPr>
          <p:cNvSpPr txBox="1"/>
          <p:nvPr/>
        </p:nvSpPr>
        <p:spPr>
          <a:xfrm>
            <a:off x="999885" y="6275920"/>
            <a:ext cx="32941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PPTXMailMerge</a:t>
            </a:r>
            <a:r>
              <a:rPr lang="pl-PL" sz="16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.com</a:t>
            </a:r>
            <a:endParaRPr lang="en-US" sz="16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7431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41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Open Sans</vt:lpstr>
      <vt:lpstr>Office Theme</vt:lpstr>
      <vt:lpstr>{{salesPersonName}} - Sales Performance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Maciej Brzeziński</dc:creator>
  <cp:lastModifiedBy>Maciej Brzeziński</cp:lastModifiedBy>
  <cp:revision>30</cp:revision>
  <dcterms:created xsi:type="dcterms:W3CDTF">2025-09-03T12:03:29Z</dcterms:created>
  <dcterms:modified xsi:type="dcterms:W3CDTF">2025-09-03T12:41:19Z</dcterms:modified>
</cp:coreProperties>
</file>